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3.xml" ContentType="application/vnd.openxmlformats-officedocument.theme+xml"/>
  <Override PartName="/ppt/slideLayouts/slideLayout22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6" r:id="rId1"/>
    <p:sldMasterId id="2147483667" r:id="rId2"/>
    <p:sldMasterId id="2147483692" r:id="rId3"/>
    <p:sldMasterId id="2147483697" r:id="rId4"/>
  </p:sldMasterIdLst>
  <p:notesMasterIdLst>
    <p:notesMasterId r:id="rId57"/>
  </p:notesMasterIdLst>
  <p:sldIdLst>
    <p:sldId id="999" r:id="rId5"/>
    <p:sldId id="1000" r:id="rId6"/>
    <p:sldId id="320" r:id="rId7"/>
    <p:sldId id="1002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7" r:id="rId17"/>
    <p:sldId id="268" r:id="rId18"/>
    <p:sldId id="269" r:id="rId19"/>
    <p:sldId id="271" r:id="rId20"/>
    <p:sldId id="266" r:id="rId21"/>
    <p:sldId id="270" r:id="rId22"/>
    <p:sldId id="272" r:id="rId23"/>
    <p:sldId id="273" r:id="rId24"/>
    <p:sldId id="274" r:id="rId25"/>
    <p:sldId id="301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1" r:id="rId41"/>
    <p:sldId id="293" r:id="rId42"/>
    <p:sldId id="294" r:id="rId43"/>
    <p:sldId id="302" r:id="rId44"/>
    <p:sldId id="304" r:id="rId45"/>
    <p:sldId id="306" r:id="rId46"/>
    <p:sldId id="307" r:id="rId47"/>
    <p:sldId id="305" r:id="rId48"/>
    <p:sldId id="1003" r:id="rId49"/>
    <p:sldId id="308" r:id="rId50"/>
    <p:sldId id="309" r:id="rId51"/>
    <p:sldId id="310" r:id="rId52"/>
    <p:sldId id="311" r:id="rId53"/>
    <p:sldId id="1004" r:id="rId54"/>
    <p:sldId id="319" r:id="rId55"/>
    <p:sldId id="257" r:id="rId5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8200"/>
    <a:srgbClr val="3B3C3E"/>
    <a:srgbClr val="77797C"/>
    <a:srgbClr val="000000"/>
    <a:srgbClr val="FD6D0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623"/>
    <p:restoredTop sz="93147"/>
  </p:normalViewPr>
  <p:slideViewPr>
    <p:cSldViewPr snapToGrid="0" snapToObjects="1">
      <p:cViewPr varScale="1">
        <p:scale>
          <a:sx n="56" d="100"/>
          <a:sy n="56" d="100"/>
        </p:scale>
        <p:origin x="2376" y="1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presProps" Target="presProps.xml"/><Relationship Id="rId5" Type="http://schemas.openxmlformats.org/officeDocument/2006/relationships/slide" Target="slides/slide1.xml"/><Relationship Id="rId61" Type="http://schemas.openxmlformats.org/officeDocument/2006/relationships/tableStyles" Target="tableStyle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7EB6D5-9211-1844-A951-C4C63370B69E}" type="datetimeFigureOut">
              <a:rPr lang="en-US" smtClean="0"/>
              <a:t>2/7/20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CF9549-DBC8-EF4C-9B5E-CA154048DF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0557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4302329" y="4021295"/>
            <a:ext cx="576292" cy="576105"/>
          </a:xfrm>
          <a:prstGeom prst="rect">
            <a:avLst/>
          </a:prstGeom>
          <a:solidFill>
            <a:srgbClr val="FF82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1449892"/>
            <a:ext cx="8229600" cy="1143000"/>
          </a:xfrm>
        </p:spPr>
        <p:txBody>
          <a:bodyPr/>
          <a:lstStyle>
            <a:lvl1pPr algn="ctr">
              <a:defRPr>
                <a:solidFill>
                  <a:srgbClr val="3B3C3E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1371600" y="2694275"/>
            <a:ext cx="6400800" cy="1223675"/>
          </a:xfrm>
        </p:spPr>
        <p:txBody>
          <a:bodyPr/>
          <a:lstStyle>
            <a:lvl1pPr marL="0" indent="0" algn="ctr">
              <a:buNone/>
              <a:defRPr>
                <a:solidFill>
                  <a:srgbClr val="3B3C3E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0" y="6330206"/>
            <a:ext cx="9144000" cy="527794"/>
          </a:xfrm>
          <a:prstGeom prst="rect">
            <a:avLst/>
          </a:prstGeom>
          <a:solidFill>
            <a:srgbClr val="FF82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UT_logo_BOBI.eps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9457" y="4098605"/>
            <a:ext cx="1968144" cy="1443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1905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>
            <a:normAutofit/>
          </a:bodyPr>
          <a:lstStyle>
            <a:lvl1pPr algn="l">
              <a:defRPr sz="2800" b="1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A7003-00DC-104B-92AD-B7A90026C1F9}" type="datetimeFigureOut">
              <a:rPr lang="en-US" smtClean="0"/>
              <a:t>2/7/20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C7006-7120-F341-A188-F97DDD9130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3662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 Section Header">
    <p:bg>
      <p:bgPr>
        <a:solidFill>
          <a:srgbClr val="FF82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A7003-00DC-104B-92AD-B7A90026C1F9}" type="datetimeFigureOut">
              <a:rPr lang="en-US" smtClean="0"/>
              <a:pPr/>
              <a:t>2/7/20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C7006-7120-F341-A188-F97DDD9130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>
            <a:normAutofit/>
          </a:bodyPr>
          <a:lstStyle>
            <a:lvl1pPr algn="l">
              <a:defRPr sz="2800" b="1" cap="all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347444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A7003-00DC-104B-92AD-B7A90026C1F9}" type="datetimeFigureOut">
              <a:rPr lang="en-US" smtClean="0"/>
              <a:t>2/7/20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C7006-7120-F341-A188-F97DDD9130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5550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A7003-00DC-104B-92AD-B7A90026C1F9}" type="datetimeFigureOut">
              <a:rPr lang="en-US" smtClean="0"/>
              <a:t>2/7/20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C7006-7120-F341-A188-F97DDD9130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1545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A7003-00DC-104B-92AD-B7A90026C1F9}" type="datetimeFigureOut">
              <a:rPr lang="en-US" smtClean="0"/>
              <a:t>2/7/20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C7006-7120-F341-A188-F97DDD9130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65777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4302329" y="4021295"/>
            <a:ext cx="576292" cy="576105"/>
          </a:xfrm>
          <a:prstGeom prst="rect">
            <a:avLst/>
          </a:prstGeom>
          <a:solidFill>
            <a:srgbClr val="FF82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1449892"/>
            <a:ext cx="8229600" cy="1143000"/>
          </a:xfrm>
        </p:spPr>
        <p:txBody>
          <a:bodyPr/>
          <a:lstStyle>
            <a:lvl1pPr algn="ctr">
              <a:defRPr>
                <a:solidFill>
                  <a:srgbClr val="3B3C3E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1371600" y="2694275"/>
            <a:ext cx="6400800" cy="1223675"/>
          </a:xfrm>
        </p:spPr>
        <p:txBody>
          <a:bodyPr/>
          <a:lstStyle>
            <a:lvl1pPr marL="0" indent="0" algn="ctr">
              <a:buNone/>
              <a:defRPr>
                <a:solidFill>
                  <a:srgbClr val="3B3C3E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0" y="6330206"/>
            <a:ext cx="9144000" cy="527794"/>
          </a:xfrm>
          <a:prstGeom prst="rect">
            <a:avLst/>
          </a:prstGeom>
          <a:solidFill>
            <a:srgbClr val="FF82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UT_logo_BOBI.eps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9457" y="4098605"/>
            <a:ext cx="1968144" cy="1443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8949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: Big Orange">
    <p:bg>
      <p:bgPr>
        <a:solidFill>
          <a:srgbClr val="FF82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49892"/>
            <a:ext cx="8229600" cy="114300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Subtitle 2"/>
          <p:cNvSpPr>
            <a:spLocks noGrp="1"/>
          </p:cNvSpPr>
          <p:nvPr>
            <p:ph type="subTitle" idx="1"/>
          </p:nvPr>
        </p:nvSpPr>
        <p:spPr>
          <a:xfrm>
            <a:off x="1371600" y="2694275"/>
            <a:ext cx="6400800" cy="1223675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3" name="Picture 2" descr="UT_logo_BOBI-KNOCKOUT.eps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8811" y="4021295"/>
            <a:ext cx="1986380" cy="1530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71747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ctr">
              <a:defRPr sz="2000" b="1">
                <a:solidFill>
                  <a:srgbClr val="3B3C3E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 algn="ctr">
              <a:buNone/>
              <a:defRPr sz="1400">
                <a:solidFill>
                  <a:srgbClr val="3B3C3E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1009650" cy="365125"/>
          </a:xfrm>
          <a:prstGeom prst="rect">
            <a:avLst/>
          </a:prstGeom>
        </p:spPr>
        <p:txBody>
          <a:bodyPr/>
          <a:lstStyle/>
          <a:p>
            <a:fld id="{F5BA7003-00DC-104B-92AD-B7A90026C1F9}" type="datetimeFigureOut">
              <a:rPr lang="en-US" smtClean="0"/>
              <a:t>2/7/20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51C7006-7120-F341-A188-F97DDD9130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97316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Lar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1009650" cy="365125"/>
          </a:xfrm>
          <a:prstGeom prst="rect">
            <a:avLst/>
          </a:prstGeom>
        </p:spPr>
        <p:txBody>
          <a:bodyPr/>
          <a:lstStyle/>
          <a:p>
            <a:fld id="{4B469F6A-6969-FD40-8D37-C59213B3D641}" type="datetimeFigureOut">
              <a:rPr lang="en-US" smtClean="0"/>
              <a:pPr/>
              <a:t>2/7/20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95FC0D8-608D-084B-A5CE-4343663DF3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9144000" cy="6858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841143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Photo with Overlai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9144000" cy="6858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579688"/>
            <a:ext cx="8229600" cy="1143000"/>
          </a:xfrm>
        </p:spPr>
        <p:txBody>
          <a:bodyPr>
            <a:normAutofit/>
          </a:bodyPr>
          <a:lstStyle>
            <a:lvl1pPr algn="ctr">
              <a:defRPr sz="4000" b="1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A7003-00DC-104B-92AD-B7A90026C1F9}" type="datetimeFigureOut">
              <a:rPr lang="en-US" smtClean="0"/>
              <a:pPr/>
              <a:t>2/7/20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C7006-7120-F341-A188-F97DDD9130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1728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: Big Orange">
    <p:bg>
      <p:bgPr>
        <a:solidFill>
          <a:srgbClr val="FF82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49892"/>
            <a:ext cx="8229600" cy="114300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Subtitle 2"/>
          <p:cNvSpPr>
            <a:spLocks noGrp="1"/>
          </p:cNvSpPr>
          <p:nvPr>
            <p:ph type="subTitle" idx="1"/>
          </p:nvPr>
        </p:nvSpPr>
        <p:spPr>
          <a:xfrm>
            <a:off x="1371600" y="2694275"/>
            <a:ext cx="6400800" cy="1223675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3" name="Picture 2" descr="UT_logo_BOBI-KNOCKOUT.eps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8811" y="4021295"/>
            <a:ext cx="1986380" cy="1530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57234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hoto Coll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1009650" cy="365125"/>
          </a:xfrm>
          <a:prstGeom prst="rect">
            <a:avLst/>
          </a:prstGeom>
        </p:spPr>
        <p:txBody>
          <a:bodyPr/>
          <a:lstStyle/>
          <a:p>
            <a:fld id="{4B469F6A-6969-FD40-8D37-C59213B3D641}" type="datetimeFigureOut">
              <a:rPr lang="en-US" smtClean="0"/>
              <a:pPr/>
              <a:t>2/7/20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95FC0D8-608D-084B-A5CE-4343663DF3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Picture Placeholder 4"/>
          <p:cNvSpPr>
            <a:spLocks noGrp="1"/>
          </p:cNvSpPr>
          <p:nvPr>
            <p:ph type="pic" idx="1"/>
          </p:nvPr>
        </p:nvSpPr>
        <p:spPr>
          <a:xfrm>
            <a:off x="277905" y="2365248"/>
            <a:ext cx="4240119" cy="3845269"/>
          </a:xfrm>
        </p:spPr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277905" y="228600"/>
            <a:ext cx="2057400" cy="2039112"/>
          </a:xfrm>
        </p:spPr>
      </p:sp>
      <p:sp>
        <p:nvSpPr>
          <p:cNvPr id="8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2460625" y="228600"/>
            <a:ext cx="2057400" cy="2039112"/>
          </a:xfrm>
        </p:spPr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990444" y="751925"/>
            <a:ext cx="3799498" cy="1588926"/>
          </a:xfrm>
        </p:spPr>
        <p:txBody>
          <a:bodyPr anchor="b"/>
          <a:lstStyle>
            <a:lvl1pPr algn="ctr">
              <a:defRPr sz="20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2"/>
          </p:nvPr>
        </p:nvSpPr>
        <p:spPr>
          <a:xfrm>
            <a:off x="4990444" y="2340851"/>
            <a:ext cx="3799498" cy="3869666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8075347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Photo Coll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1009650" cy="365125"/>
          </a:xfrm>
          <a:prstGeom prst="rect">
            <a:avLst/>
          </a:prstGeom>
        </p:spPr>
        <p:txBody>
          <a:bodyPr/>
          <a:lstStyle/>
          <a:p>
            <a:fld id="{4B469F6A-6969-FD40-8D37-C59213B3D641}" type="datetimeFigureOut">
              <a:rPr lang="en-US" smtClean="0"/>
              <a:pPr/>
              <a:t>2/7/20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95FC0D8-608D-084B-A5CE-4343663DF3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Picture Placeholder 4"/>
          <p:cNvSpPr>
            <a:spLocks noGrp="1"/>
          </p:cNvSpPr>
          <p:nvPr>
            <p:ph type="pic" idx="1"/>
          </p:nvPr>
        </p:nvSpPr>
        <p:spPr>
          <a:xfrm>
            <a:off x="277905" y="2365248"/>
            <a:ext cx="4240119" cy="3845269"/>
          </a:xfrm>
        </p:spPr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277905" y="228600"/>
            <a:ext cx="2057400" cy="2039112"/>
          </a:xfrm>
        </p:spPr>
      </p:sp>
      <p:sp>
        <p:nvSpPr>
          <p:cNvPr id="8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2460625" y="228600"/>
            <a:ext cx="2057400" cy="2039112"/>
          </a:xfrm>
        </p:spPr>
      </p:sp>
      <p:sp>
        <p:nvSpPr>
          <p:cNvPr id="9" name="Picture Placeholder 4"/>
          <p:cNvSpPr>
            <a:spLocks noGrp="1"/>
          </p:cNvSpPr>
          <p:nvPr>
            <p:ph type="pic" idx="15"/>
          </p:nvPr>
        </p:nvSpPr>
        <p:spPr>
          <a:xfrm>
            <a:off x="4670424" y="228600"/>
            <a:ext cx="4240119" cy="3845269"/>
          </a:xfrm>
        </p:spPr>
      </p:sp>
      <p:sp>
        <p:nvSpPr>
          <p:cNvPr id="10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4670424" y="4175911"/>
            <a:ext cx="2057400" cy="2039112"/>
          </a:xfrm>
        </p:spPr>
      </p:sp>
      <p:sp>
        <p:nvSpPr>
          <p:cNvPr id="11" name="Picture Placeholder 7"/>
          <p:cNvSpPr>
            <a:spLocks noGrp="1"/>
          </p:cNvSpPr>
          <p:nvPr>
            <p:ph type="pic" sz="quarter" idx="17"/>
          </p:nvPr>
        </p:nvSpPr>
        <p:spPr>
          <a:xfrm>
            <a:off x="6853144" y="4175911"/>
            <a:ext cx="2057400" cy="2039112"/>
          </a:xfrm>
        </p:spPr>
      </p:sp>
    </p:spTree>
    <p:extLst>
      <p:ext uri="{BB962C8B-B14F-4D97-AF65-F5344CB8AC3E}">
        <p14:creationId xmlns:p14="http://schemas.microsoft.com/office/powerpoint/2010/main" val="15894783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"/>
            <a:ext cx="7772400" cy="895350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B016D1E-C240-F54C-B964-4E8AE0DA4492}" type="datetimeFigureOut">
              <a:rPr lang="en-US" smtClean="0"/>
              <a:t>2/7/20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246A90C-EDD6-534A-836B-F35EA6B6A503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Chart Placeholder 9"/>
          <p:cNvSpPr>
            <a:spLocks noGrp="1"/>
          </p:cNvSpPr>
          <p:nvPr>
            <p:ph type="chart" sz="quarter" idx="13"/>
          </p:nvPr>
        </p:nvSpPr>
        <p:spPr>
          <a:xfrm>
            <a:off x="685800" y="1130300"/>
            <a:ext cx="7772400" cy="503555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51916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: Big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4661212"/>
            <a:ext cx="9144000" cy="2196788"/>
          </a:xfrm>
          <a:prstGeom prst="rect">
            <a:avLst/>
          </a:prstGeom>
          <a:solidFill>
            <a:srgbClr val="FF82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1371600" y="215736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685800" y="396710"/>
            <a:ext cx="7772400" cy="147002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8" name="Picture 7" descr="UT_logo_BOBI-KNOCKOUT.eps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8811" y="4997455"/>
            <a:ext cx="1986380" cy="1530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7918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: Minimal Ident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25850"/>
            <a:ext cx="7772400" cy="147002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081625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0" y="6330206"/>
            <a:ext cx="9144000" cy="527794"/>
          </a:xfrm>
          <a:prstGeom prst="rect">
            <a:avLst/>
          </a:prstGeom>
          <a:solidFill>
            <a:srgbClr val="FF82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new PT BOBI-KNOCKOUT.eps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80488" y="6409332"/>
            <a:ext cx="1676040" cy="38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4415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: Your Custom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4950346" cy="6858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Rectangle 3"/>
          <p:cNvSpPr/>
          <p:nvPr userDrawn="1"/>
        </p:nvSpPr>
        <p:spPr>
          <a:xfrm>
            <a:off x="4950346" y="0"/>
            <a:ext cx="4193654" cy="6858000"/>
          </a:xfrm>
          <a:prstGeom prst="rect">
            <a:avLst/>
          </a:prstGeom>
          <a:solidFill>
            <a:srgbClr val="FF82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950346" y="274637"/>
            <a:ext cx="4193654" cy="3546463"/>
          </a:xfrm>
        </p:spPr>
        <p:txBody>
          <a:bodyPr>
            <a:normAutofit/>
          </a:bodyPr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7" name="Picture 6" descr="UT_logo_BOBI-KNOCKOUT.eps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51676" y="4313727"/>
            <a:ext cx="2418916" cy="1864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0359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: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yresJosh.jp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218487" y="0"/>
            <a:ext cx="10370676" cy="6868412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4564442" y="0"/>
            <a:ext cx="4193654" cy="6858000"/>
          </a:xfrm>
          <a:prstGeom prst="rect">
            <a:avLst/>
          </a:prstGeom>
          <a:solidFill>
            <a:srgbClr val="FF82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64442" y="274637"/>
            <a:ext cx="4193654" cy="3546463"/>
          </a:xfrm>
        </p:spPr>
        <p:txBody>
          <a:bodyPr>
            <a:normAutofit/>
          </a:bodyPr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7" name="Picture 6" descr="UT_logo_BOBI-KNOCKOUT.eps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27933" y="4313727"/>
            <a:ext cx="2434496" cy="1876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4986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: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flag2.jp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79375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4564442" y="0"/>
            <a:ext cx="4193654" cy="6858000"/>
          </a:xfrm>
          <a:prstGeom prst="rect">
            <a:avLst/>
          </a:prstGeom>
          <a:solidFill>
            <a:srgbClr val="FF82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4564442" y="649288"/>
            <a:ext cx="4193654" cy="3160712"/>
          </a:xfrm>
        </p:spPr>
        <p:txBody>
          <a:bodyPr anchor="ctr">
            <a:normAutofit/>
          </a:bodyPr>
          <a:lstStyle>
            <a:lvl1pPr>
              <a:defRPr sz="4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8" name="Picture 7" descr="UT_logo_BOBI-KNOCKOUT.eps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69811" y="4326695"/>
            <a:ext cx="2382916" cy="1836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8993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>
                <a:solidFill>
                  <a:srgbClr val="3B3C3E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>
                <a:solidFill>
                  <a:srgbClr val="3B3C3E"/>
                </a:solidFill>
                <a:latin typeface="+mn-lt"/>
              </a:defRPr>
            </a:lvl1pPr>
            <a:lvl2pPr>
              <a:defRPr sz="2000">
                <a:solidFill>
                  <a:srgbClr val="3B3C3E"/>
                </a:solidFill>
                <a:latin typeface="+mn-lt"/>
              </a:defRPr>
            </a:lvl2pPr>
            <a:lvl3pPr>
              <a:defRPr>
                <a:solidFill>
                  <a:srgbClr val="3B3C3E"/>
                </a:solidFill>
              </a:defRPr>
            </a:lvl3pPr>
            <a:lvl4pPr>
              <a:defRPr>
                <a:solidFill>
                  <a:srgbClr val="3B3C3E"/>
                </a:solidFill>
              </a:defRPr>
            </a:lvl4pPr>
            <a:lvl5pPr>
              <a:defRPr>
                <a:solidFill>
                  <a:srgbClr val="3B3C3E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1397863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F5BA7003-00DC-104B-92AD-B7A90026C1F9}" type="datetimeFigureOut">
              <a:rPr lang="en-US" smtClean="0"/>
              <a:pPr/>
              <a:t>2/7/20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55063" y="6356350"/>
            <a:ext cx="28956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750663" y="6356350"/>
            <a:ext cx="21336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051C7006-7120-F341-A188-F97DDD9130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47770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or Text Block">
    <p:bg>
      <p:bgPr>
        <a:solidFill>
          <a:srgbClr val="FF82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29555"/>
            <a:ext cx="8229600" cy="1143000"/>
          </a:xfrm>
        </p:spPr>
        <p:txBody>
          <a:bodyPr>
            <a:normAutofit/>
          </a:bodyPr>
          <a:lstStyle>
            <a:lvl1pPr algn="ctr">
              <a:defRPr sz="3600" b="0">
                <a:solidFill>
                  <a:schemeClr val="bg1"/>
                </a:solidFill>
                <a:latin typeface="Georgia"/>
                <a:cs typeface="Georgia"/>
              </a:defRPr>
            </a:lvl1pPr>
          </a:lstStyle>
          <a:p>
            <a:r>
              <a:rPr lang="en-US" dirty="0"/>
              <a:t>“Click to edit Master title style”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A7003-00DC-104B-92AD-B7A90026C1F9}" type="datetimeFigureOut">
              <a:rPr lang="en-US" smtClean="0"/>
              <a:pPr/>
              <a:t>2/7/20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C7006-7120-F341-A188-F97DDD9130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88495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image" Target="../media/image3.emf"/><Relationship Id="rId5" Type="http://schemas.openxmlformats.org/officeDocument/2006/relationships/slideLayout" Target="../slideLayouts/slideLayout12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7" Type="http://schemas.openxmlformats.org/officeDocument/2006/relationships/image" Target="../media/image3.emf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21.xml"/><Relationship Id="rId4" Type="http://schemas.openxmlformats.org/officeDocument/2006/relationships/slideLayout" Target="../slideLayouts/slideLayout20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7581427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664" r:id="rId2"/>
    <p:sldLayoutId id="2147483661" r:id="rId3"/>
    <p:sldLayoutId id="2147483649" r:id="rId4"/>
    <p:sldLayoutId id="2147483700" r:id="rId5"/>
    <p:sldLayoutId id="2147483663" r:id="rId6"/>
    <p:sldLayoutId id="2147483696" r:id="rId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rgbClr val="3B3C3E"/>
          </a:solidFill>
          <a:latin typeface="Arial"/>
          <a:ea typeface="+mj-ea"/>
          <a:cs typeface="Arial"/>
        </a:defRPr>
      </a:lvl1pPr>
    </p:titleStyle>
    <p:bodyStyle>
      <a:lvl1pPr marL="0" indent="0" algn="ctr" defTabSz="457200" rtl="0" eaLnBrk="1" latinLnBrk="0" hangingPunct="1">
        <a:spcBef>
          <a:spcPct val="20000"/>
        </a:spcBef>
        <a:buFont typeface="Arial"/>
        <a:buNone/>
        <a:defRPr sz="3200" kern="1200">
          <a:solidFill>
            <a:srgbClr val="77797C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rgbClr val="3B3C3E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rgbClr val="3B3C3E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rgbClr val="3B3C3E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rgbClr val="3B3C3E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6330206"/>
            <a:ext cx="9144000" cy="527794"/>
          </a:xfrm>
          <a:prstGeom prst="rect">
            <a:avLst/>
          </a:prstGeom>
          <a:solidFill>
            <a:srgbClr val="FF82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3106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F5BA7003-00DC-104B-92AD-B7A90026C1F9}" type="datetimeFigureOut">
              <a:rPr lang="en-US" smtClean="0"/>
              <a:pPr/>
              <a:t>2/7/20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767809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667371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051C7006-7120-F341-A188-F97DDD9130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 descr="new PT BOBI-KNOCKOUT.eps"/>
          <p:cNvPicPr>
            <a:picLocks noChangeAspect="1"/>
          </p:cNvPicPr>
          <p:nvPr userDrawn="1"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80488" y="6409332"/>
            <a:ext cx="1676040" cy="38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3191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91" r:id="rId2"/>
    <p:sldLayoutId id="2147483670" r:id="rId3"/>
    <p:sldLayoutId id="2147483701" r:id="rId4"/>
    <p:sldLayoutId id="2147483671" r:id="rId5"/>
    <p:sldLayoutId id="2147483672" r:id="rId6"/>
    <p:sldLayoutId id="2147483674" r:id="rId7"/>
    <p:sldLayoutId id="2147483703" r:id="rId8"/>
    <p:sldLayoutId id="2147483704" r:id="rId9"/>
  </p:sldLayoutIdLst>
  <p:txStyles>
    <p:titleStyle>
      <a:lvl1pPr algn="l" defTabSz="457200" rtl="0" eaLnBrk="1" latinLnBrk="0" hangingPunct="1">
        <a:spcBef>
          <a:spcPct val="0"/>
        </a:spcBef>
        <a:buNone/>
        <a:defRPr sz="4400" b="1" kern="1200">
          <a:solidFill>
            <a:srgbClr val="3B3C3E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rgbClr val="3B3C3E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rgbClr val="3B3C3E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rgbClr val="3B3C3E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rgbClr val="3B3C3E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rgbClr val="3B3C3E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0" y="6330206"/>
            <a:ext cx="9144000" cy="527794"/>
          </a:xfrm>
          <a:prstGeom prst="rect">
            <a:avLst/>
          </a:prstGeom>
          <a:solidFill>
            <a:srgbClr val="FF82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3106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F5BA7003-00DC-104B-92AD-B7A90026C1F9}" type="datetimeFigureOut">
              <a:rPr lang="en-US" smtClean="0"/>
              <a:pPr/>
              <a:t>2/7/20</a:t>
            </a:fld>
            <a:endParaRPr lang="en-US" dirty="0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767809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667371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051C7006-7120-F341-A188-F97DDD9130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4" name="Picture 13" descr="new PT BOBI-KNOCKOUT.eps"/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80488" y="6409332"/>
            <a:ext cx="1676040" cy="38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0702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93" r:id="rId2"/>
    <p:sldLayoutId id="2147483699" r:id="rId3"/>
    <p:sldLayoutId id="2147483694" r:id="rId4"/>
    <p:sldLayoutId id="2147483695" r:id="rId5"/>
  </p:sldLayoutIdLst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rgbClr val="3B3C3E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rgbClr val="3B3C3E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rgbClr val="3B3C3E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rgbClr val="3B3C3E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rgbClr val="3B3C3E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rgbClr val="3B3C3E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0" y="6330206"/>
            <a:ext cx="9144000" cy="527794"/>
          </a:xfrm>
          <a:prstGeom prst="rect">
            <a:avLst/>
          </a:prstGeom>
          <a:solidFill>
            <a:srgbClr val="FF82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3106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F5BA7003-00DC-104B-92AD-B7A90026C1F9}" type="datetimeFigureOut">
              <a:rPr lang="en-US" smtClean="0"/>
              <a:pPr/>
              <a:t>2/7/20</a:t>
            </a:fld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767809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667371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051C7006-7120-F341-A188-F97DDD9130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 descr="new PT BOBI-KNOCKOUT.eps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80488" y="6409332"/>
            <a:ext cx="1676040" cy="38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2853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rgbClr val="3B3C3E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rgbClr val="3B3C3E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rgbClr val="3B3C3E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rgbClr val="3B3C3E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rgbClr val="3B3C3E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rgbClr val="3B3C3E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utk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5237" y="3867966"/>
            <a:ext cx="2048879" cy="137202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248" y="1105017"/>
            <a:ext cx="8455844" cy="763434"/>
          </a:xfrm>
        </p:spPr>
        <p:txBody>
          <a:bodyPr>
            <a:noAutofit/>
          </a:bodyPr>
          <a:lstStyle/>
          <a:p>
            <a:r>
              <a:rPr lang="en-US" sz="3200" dirty="0">
                <a:solidFill>
                  <a:schemeClr val="tx2"/>
                </a:solidFill>
              </a:rPr>
              <a:t>Lecture 6:</a:t>
            </a:r>
            <a:br>
              <a:rPr lang="en-US" sz="3200" dirty="0">
                <a:solidFill>
                  <a:schemeClr val="tx2"/>
                </a:solidFill>
              </a:rPr>
            </a:br>
            <a:r>
              <a:rPr lang="en-US" sz="3200" dirty="0">
                <a:solidFill>
                  <a:schemeClr val="tx2"/>
                </a:solidFill>
              </a:rPr>
              <a:t>Clustering and k-mean </a:t>
            </a:r>
            <a:endParaRPr lang="en-US" sz="3000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549B28E9-3163-BF46-980B-45C13AE204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27095" y="2168495"/>
            <a:ext cx="6400800" cy="1223675"/>
          </a:xfrm>
        </p:spPr>
        <p:txBody>
          <a:bodyPr>
            <a:normAutofit fontScale="85000" lnSpcReduction="20000"/>
          </a:bodyPr>
          <a:lstStyle/>
          <a:p>
            <a:r>
              <a:rPr lang="en-US" b="1" dirty="0"/>
              <a:t>COSC 526: Introduction to Data Mining</a:t>
            </a:r>
          </a:p>
          <a:p>
            <a:r>
              <a:rPr lang="en-US" b="1" dirty="0"/>
              <a:t>Spring 2020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8F9B8E-5DA0-CC4D-A3F6-AC31CD6F7131}"/>
              </a:ext>
            </a:extLst>
          </p:cNvPr>
          <p:cNvSpPr txBox="1">
            <a:spLocks/>
          </p:cNvSpPr>
          <p:nvPr/>
        </p:nvSpPr>
        <p:spPr>
          <a:xfrm>
            <a:off x="7022892" y="5666159"/>
            <a:ext cx="1600200" cy="27384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2000" kern="1200">
                <a:solidFill>
                  <a:schemeClr val="bg1"/>
                </a:solidFill>
                <a:latin typeface="+mn-lt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51C7006-7120-F341-A188-F97DDD913081}" type="slidenum">
              <a:rPr lang="en-US" sz="1500"/>
              <a:pPr algn="r"/>
              <a:t>1</a:t>
            </a:fld>
            <a:endParaRPr lang="en-US" sz="1500" dirty="0"/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1469855B-75FA-C64F-824E-282EDD200E81}"/>
              </a:ext>
            </a:extLst>
          </p:cNvPr>
          <p:cNvSpPr txBox="1">
            <a:spLocks/>
          </p:cNvSpPr>
          <p:nvPr/>
        </p:nvSpPr>
        <p:spPr bwMode="auto">
          <a:xfrm>
            <a:off x="457200" y="6356350"/>
            <a:ext cx="1397863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spcBef>
                <a:spcPct val="20000"/>
              </a:spcBef>
              <a:buSzPct val="120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Geneva" panose="020B0503030404040204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  <a:cs typeface="Geneva" panose="020B0503030404040204" pitchFamily="34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5pPr>
            <a:lvl6pPr marL="2514600" indent="-228600" algn="l" defTabSz="457200" rtl="0" eaLnBrk="0" fontAlgn="base" latinLnBrk="0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6pPr>
            <a:lvl7pPr marL="2971800" indent="-228600" algn="l" defTabSz="457200" rtl="0" eaLnBrk="0" fontAlgn="base" latinLnBrk="0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7pPr>
            <a:lvl8pPr marL="3429000" indent="-228600" algn="l" defTabSz="457200" rtl="0" eaLnBrk="0" fontAlgn="base" latinLnBrk="0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8pPr>
            <a:lvl9pPr marL="3886200" indent="-228600" algn="l" defTabSz="457200" rtl="0" eaLnBrk="0" fontAlgn="base" latinLnBrk="0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fld id="{B7681DB8-3A2A-2547-A69F-B5EA3FF9E6E5}" type="slidenum">
              <a:rPr lang="en-US" altLang="en-US" sz="1600" smtClean="0">
                <a:solidFill>
                  <a:schemeClr val="tx2"/>
                </a:solidFill>
                <a:latin typeface="+mj-lt"/>
              </a:rPr>
              <a:pPr>
                <a:spcBef>
                  <a:spcPct val="0"/>
                </a:spcBef>
                <a:buSzTx/>
                <a:buFontTx/>
                <a:buNone/>
              </a:pPr>
              <a:t>1</a:t>
            </a:fld>
            <a:endParaRPr lang="en-US" altLang="en-US" sz="1600" dirty="0">
              <a:solidFill>
                <a:schemeClr val="tx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08836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5F55C7-68F2-D447-9627-A48BE763C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Estimators and Error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9F7693F-F137-5242-A281-30A4A72E8A6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Suppose that S = {x1, …, </a:t>
                </a:r>
                <a:r>
                  <a:rPr lang="en-US" dirty="0" err="1"/>
                  <a:t>xd</a:t>
                </a:r>
                <a:r>
                  <a:rPr lang="en-US" dirty="0"/>
                  <a:t> } is a set of vectors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 estimates S</a:t>
                </a:r>
              </a:p>
              <a:p>
                <a:r>
                  <a:rPr lang="en-US" b="1" dirty="0"/>
                  <a:t>Question: </a:t>
                </a:r>
                <a:r>
                  <a:rPr lang="en-US" dirty="0"/>
                  <a:t>How do we measure how well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 estimates S?</a:t>
                </a:r>
              </a:p>
              <a:p>
                <a:r>
                  <a:rPr lang="en-US" b="1" dirty="0"/>
                  <a:t>Answer: </a:t>
                </a:r>
                <a:r>
                  <a:rPr lang="en-US" dirty="0"/>
                  <a:t>There are many ways we could do this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9F7693F-F137-5242-A281-30A4A72E8A6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0" t="-11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C2DD4C85-4C52-AD43-9BB4-EFAE18D484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89541"/>
            <a:ext cx="9144000" cy="155207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6D3E6A5-458E-9243-99CD-42FE37EC5C9B}"/>
              </a:ext>
            </a:extLst>
          </p:cNvPr>
          <p:cNvSpPr/>
          <p:nvPr/>
        </p:nvSpPr>
        <p:spPr>
          <a:xfrm>
            <a:off x="457200" y="5418253"/>
            <a:ext cx="44422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222222"/>
                </a:solidFill>
                <a:latin typeface="Roboto"/>
              </a:rPr>
              <a:t>SSE: </a:t>
            </a:r>
            <a:r>
              <a:rPr lang="en-US" dirty="0">
                <a:solidFill>
                  <a:srgbClr val="222222"/>
                </a:solidFill>
                <a:latin typeface="Roboto"/>
              </a:rPr>
              <a:t>sum of squared errors of prediction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50445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D54F22-5178-194A-8401-7B040811CE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K-mean clustering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EBBAECD-36EB-B849-B7BF-1CDD140DD6B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Given n data points, {x1, …, </a:t>
                </a:r>
                <a:r>
                  <a:rPr lang="en-US" dirty="0" err="1"/>
                  <a:t>xn</a:t>
                </a:r>
                <a:r>
                  <a:rPr lang="en-US" dirty="0"/>
                  <a:t> } and an integer k</a:t>
                </a:r>
              </a:p>
              <a:p>
                <a:r>
                  <a:rPr lang="en-US" dirty="0"/>
                  <a:t>Goal: Partition {x1, …, </a:t>
                </a:r>
                <a:r>
                  <a:rPr lang="en-US" dirty="0" err="1"/>
                  <a:t>xn</a:t>
                </a:r>
                <a:r>
                  <a:rPr lang="en-US" dirty="0"/>
                  <a:t> } into k sets (clusters) S1 , …, </a:t>
                </a:r>
                <a:r>
                  <a:rPr lang="en-US" dirty="0" err="1"/>
                  <a:t>Sk</a:t>
                </a:r>
                <a:r>
                  <a:rPr lang="en-US" dirty="0"/>
                  <a:t> in such a way as to minimize the total </a:t>
                </a:r>
                <a:r>
                  <a:rPr lang="en-US" b="1" dirty="0">
                    <a:solidFill>
                      <a:srgbClr val="FF0000"/>
                    </a:solidFill>
                  </a:rPr>
                  <a:t>Within Cluster Sum of Squares</a:t>
                </a:r>
                <a:r>
                  <a:rPr lang="en-US" dirty="0"/>
                  <a:t> error: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 err="1"/>
                  <a:t>i</a:t>
                </a:r>
                <a:r>
                  <a:rPr lang="en-US" dirty="0"/>
                  <a:t> is the mean of the vectors in Si , i.e.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EBBAECD-36EB-B849-B7BF-1CDD140DD6B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0" t="-11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5A5C0374-064F-AA4E-A335-8C2CC414EF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0891" y="3312247"/>
            <a:ext cx="3481151" cy="11771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A473601-187D-4041-8C17-9E802B82BB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6779" y="5072050"/>
            <a:ext cx="2401652" cy="108695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192E7AB-570F-1C45-B339-353EF448BCE2}"/>
              </a:ext>
            </a:extLst>
          </p:cNvPr>
          <p:cNvSpPr/>
          <p:nvPr/>
        </p:nvSpPr>
        <p:spPr>
          <a:xfrm>
            <a:off x="6164834" y="3263016"/>
            <a:ext cx="210367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22222"/>
                </a:solidFill>
              </a:rPr>
              <a:t>measure of the variability of the observations </a:t>
            </a:r>
            <a:r>
              <a:rPr lang="en-US" b="1" dirty="0">
                <a:solidFill>
                  <a:srgbClr val="222222"/>
                </a:solidFill>
              </a:rPr>
              <a:t>within</a:t>
            </a:r>
            <a:r>
              <a:rPr lang="en-US" dirty="0">
                <a:solidFill>
                  <a:srgbClr val="222222"/>
                </a:solidFill>
              </a:rPr>
              <a:t> each </a:t>
            </a:r>
            <a:r>
              <a:rPr lang="en-US" b="1" dirty="0">
                <a:solidFill>
                  <a:srgbClr val="222222"/>
                </a:solidFill>
              </a:rPr>
              <a:t>cluster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83080DB-330A-D041-BE1F-76DAE08AD0F6}"/>
              </a:ext>
            </a:extLst>
          </p:cNvPr>
          <p:cNvSpPr/>
          <p:nvPr/>
        </p:nvSpPr>
        <p:spPr>
          <a:xfrm>
            <a:off x="258457" y="6329372"/>
            <a:ext cx="728601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support.minitab.com</a:t>
            </a:r>
            <a:r>
              <a:rPr lang="en-US" sz="1400" dirty="0"/>
              <a:t>/</a:t>
            </a:r>
            <a:r>
              <a:rPr lang="en-US" sz="1400" dirty="0" err="1"/>
              <a:t>en</a:t>
            </a:r>
            <a:r>
              <a:rPr lang="en-US" sz="1400" dirty="0"/>
              <a:t>-us/</a:t>
            </a:r>
            <a:r>
              <a:rPr lang="en-US" sz="1400" dirty="0" err="1"/>
              <a:t>minitab</a:t>
            </a:r>
            <a:r>
              <a:rPr lang="en-US" sz="1400" dirty="0"/>
              <a:t>/18/help-and-how-to/modeling-statistics/multivariate/how-to/cluster-k-means/interpret-the-results/all-statistics-and-graphs/</a:t>
            </a:r>
          </a:p>
        </p:txBody>
      </p:sp>
    </p:spTree>
    <p:extLst>
      <p:ext uri="{BB962C8B-B14F-4D97-AF65-F5344CB8AC3E}">
        <p14:creationId xmlns:p14="http://schemas.microsoft.com/office/powerpoint/2010/main" val="42181501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6AED8-AAEA-574C-B942-8FDF8FC41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Number of observations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FA2405-22C4-AB44-BC48-74821040C2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i="1" dirty="0">
                <a:solidFill>
                  <a:srgbClr val="FF0000"/>
                </a:solidFill>
              </a:rPr>
              <a:t>The number of observations in each cluster in the final partition</a:t>
            </a:r>
          </a:p>
          <a:p>
            <a:r>
              <a:rPr lang="en-US" dirty="0"/>
              <a:t>Examine the number of observations in each cluster when you interpret the measures of variability, such as the average distance and the within-cluster sum of squares. The </a:t>
            </a:r>
            <a:r>
              <a:rPr lang="en-US" b="1" dirty="0">
                <a:solidFill>
                  <a:srgbClr val="FF0000"/>
                </a:solidFill>
              </a:rPr>
              <a:t>variability </a:t>
            </a:r>
            <a:r>
              <a:rPr lang="en-US" dirty="0"/>
              <a:t>of a cluster may be </a:t>
            </a:r>
            <a:r>
              <a:rPr lang="en-US" b="1" dirty="0">
                <a:solidFill>
                  <a:srgbClr val="FF0000"/>
                </a:solidFill>
              </a:rPr>
              <a:t>affected by its having a smaller or larger number of observations</a:t>
            </a:r>
            <a:r>
              <a:rPr lang="en-US" dirty="0"/>
              <a:t>. For example, the within-cluster sum of squares becomes larger as more observations are added. </a:t>
            </a:r>
          </a:p>
          <a:p>
            <a:r>
              <a:rPr lang="en-US" dirty="0"/>
              <a:t>Examine clusters that have significantly fewer observations than other clusters. Clusters that </a:t>
            </a:r>
            <a:r>
              <a:rPr lang="en-US" b="1" dirty="0">
                <a:solidFill>
                  <a:srgbClr val="FF0000"/>
                </a:solidFill>
              </a:rPr>
              <a:t>have very few observations may contain outliers or unusual observations with unique characteristics</a:t>
            </a:r>
            <a:r>
              <a:rPr lang="en-US" dirty="0"/>
              <a:t>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423D216-1B98-844F-8EAB-958A0056B32F}"/>
              </a:ext>
            </a:extLst>
          </p:cNvPr>
          <p:cNvSpPr/>
          <p:nvPr/>
        </p:nvSpPr>
        <p:spPr>
          <a:xfrm>
            <a:off x="258457" y="6329372"/>
            <a:ext cx="728601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support.minitab.com</a:t>
            </a:r>
            <a:r>
              <a:rPr lang="en-US" sz="1400" dirty="0"/>
              <a:t>/</a:t>
            </a:r>
            <a:r>
              <a:rPr lang="en-US" sz="1400" dirty="0" err="1"/>
              <a:t>en</a:t>
            </a:r>
            <a:r>
              <a:rPr lang="en-US" sz="1400" dirty="0"/>
              <a:t>-us/</a:t>
            </a:r>
            <a:r>
              <a:rPr lang="en-US" sz="1400" dirty="0" err="1"/>
              <a:t>minitab</a:t>
            </a:r>
            <a:r>
              <a:rPr lang="en-US" sz="1400" dirty="0"/>
              <a:t>/18/help-and-how-to/modeling-statistics/multivariate/how-to/cluster-k-means/interpret-the-results/all-statistics-and-graphs/</a:t>
            </a:r>
          </a:p>
        </p:txBody>
      </p:sp>
    </p:spTree>
    <p:extLst>
      <p:ext uri="{BB962C8B-B14F-4D97-AF65-F5344CB8AC3E}">
        <p14:creationId xmlns:p14="http://schemas.microsoft.com/office/powerpoint/2010/main" val="12076125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26B28-9625-7A44-8A82-58D19C1B4A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Cluster centroid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57B900-7A76-6948-9A0B-5A4A66A0E0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i="1" dirty="0">
                <a:solidFill>
                  <a:srgbClr val="FF0000"/>
                </a:solidFill>
              </a:rPr>
              <a:t>The middle of a cluster. </a:t>
            </a:r>
            <a:r>
              <a:rPr lang="en-US" dirty="0"/>
              <a:t>A centroid is a vector that contains one number for each variable, where each number is the mean of a variable for the observations in that cluster. The centroid can be thought of as the </a:t>
            </a:r>
            <a:r>
              <a:rPr lang="en-US" b="1" i="1" dirty="0">
                <a:solidFill>
                  <a:srgbClr val="FF0000"/>
                </a:solidFill>
              </a:rPr>
              <a:t>multi-dimensional average of the cluster.</a:t>
            </a:r>
            <a:endParaRPr lang="en-US" dirty="0"/>
          </a:p>
          <a:p>
            <a:r>
              <a:rPr lang="en-US" dirty="0"/>
              <a:t>Use the cluster centroid as a general measure of cluster location and to help interpret each cluster</a:t>
            </a:r>
          </a:p>
          <a:p>
            <a:r>
              <a:rPr lang="en-US" dirty="0"/>
              <a:t>Each centroid can be seen as </a:t>
            </a:r>
            <a:r>
              <a:rPr lang="en-US" b="1" dirty="0">
                <a:solidFill>
                  <a:srgbClr val="FF0000"/>
                </a:solidFill>
              </a:rPr>
              <a:t>representing the "average observation" within a cluster</a:t>
            </a:r>
            <a:r>
              <a:rPr lang="en-US" dirty="0"/>
              <a:t> across all the variables in the analysis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42BFCA8-4EAE-2847-B18E-11FF992AEFEE}"/>
              </a:ext>
            </a:extLst>
          </p:cNvPr>
          <p:cNvSpPr/>
          <p:nvPr/>
        </p:nvSpPr>
        <p:spPr>
          <a:xfrm>
            <a:off x="258457" y="6329372"/>
            <a:ext cx="728601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support.minitab.com</a:t>
            </a:r>
            <a:r>
              <a:rPr lang="en-US" sz="1400" dirty="0"/>
              <a:t>/</a:t>
            </a:r>
            <a:r>
              <a:rPr lang="en-US" sz="1400" dirty="0" err="1"/>
              <a:t>en</a:t>
            </a:r>
            <a:r>
              <a:rPr lang="en-US" sz="1400" dirty="0"/>
              <a:t>-us/</a:t>
            </a:r>
            <a:r>
              <a:rPr lang="en-US" sz="1400" dirty="0" err="1"/>
              <a:t>minitab</a:t>
            </a:r>
            <a:r>
              <a:rPr lang="en-US" sz="1400" dirty="0"/>
              <a:t>/18/help-and-how-to/modeling-statistics/multivariate/how-to/cluster-k-means/interpret-the-results/all-statistics-and-graphs/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50F9D3-6C97-C749-9B0F-C50004621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0439" y="5221770"/>
            <a:ext cx="2401652" cy="1086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5794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E5B34-83FB-2141-B1D4-6E83A0CE1F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Average distance from centroid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61AE44-7BCA-BA4B-90A5-097014689C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i="1" dirty="0">
                <a:solidFill>
                  <a:srgbClr val="FF0000"/>
                </a:solidFill>
              </a:rPr>
              <a:t>The average of the distances from observations to the centroid of each cluster</a:t>
            </a:r>
          </a:p>
          <a:p>
            <a:r>
              <a:rPr lang="en-US" dirty="0"/>
              <a:t>The average distance from observations to the cluster centroid is a </a:t>
            </a:r>
            <a:r>
              <a:rPr lang="en-US" b="1" dirty="0">
                <a:solidFill>
                  <a:srgbClr val="FF0000"/>
                </a:solidFill>
              </a:rPr>
              <a:t>measure of the variability of the observations within each cluster</a:t>
            </a:r>
            <a:endParaRPr lang="en-US" dirty="0"/>
          </a:p>
          <a:p>
            <a:r>
              <a:rPr lang="en-US" dirty="0"/>
              <a:t>A cluster that has a </a:t>
            </a:r>
            <a:r>
              <a:rPr lang="en-US" b="1" dirty="0">
                <a:solidFill>
                  <a:srgbClr val="FF0000"/>
                </a:solidFill>
              </a:rPr>
              <a:t>smaller average distance </a:t>
            </a:r>
            <a:r>
              <a:rPr lang="en-US" dirty="0"/>
              <a:t>is more compact than a cluster that has a larger average distance</a:t>
            </a:r>
          </a:p>
          <a:p>
            <a:r>
              <a:rPr lang="en-US" dirty="0"/>
              <a:t>Clusters that have </a:t>
            </a:r>
            <a:r>
              <a:rPr lang="en-US" b="1" dirty="0">
                <a:solidFill>
                  <a:srgbClr val="FF0000"/>
                </a:solidFill>
              </a:rPr>
              <a:t>higher values </a:t>
            </a:r>
            <a:r>
              <a:rPr lang="en-US" dirty="0"/>
              <a:t>exhibit greater variability of the observations within the cluster</a:t>
            </a:r>
            <a:br>
              <a:rPr lang="en-US" dirty="0"/>
            </a:br>
            <a:endParaRPr lang="en-US" dirty="0"/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82399F3-772D-2542-A43E-7D9E7E5A7B8B}"/>
              </a:ext>
            </a:extLst>
          </p:cNvPr>
          <p:cNvSpPr/>
          <p:nvPr/>
        </p:nvSpPr>
        <p:spPr>
          <a:xfrm>
            <a:off x="258457" y="6329372"/>
            <a:ext cx="728601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support.minitab.com</a:t>
            </a:r>
            <a:r>
              <a:rPr lang="en-US" sz="1400" dirty="0"/>
              <a:t>/</a:t>
            </a:r>
            <a:r>
              <a:rPr lang="en-US" sz="1400" dirty="0" err="1"/>
              <a:t>en</a:t>
            </a:r>
            <a:r>
              <a:rPr lang="en-US" sz="1400" dirty="0"/>
              <a:t>-us/</a:t>
            </a:r>
            <a:r>
              <a:rPr lang="en-US" sz="1400" dirty="0" err="1"/>
              <a:t>minitab</a:t>
            </a:r>
            <a:r>
              <a:rPr lang="en-US" sz="1400" dirty="0"/>
              <a:t>/18/help-and-how-to/modeling-statistics/multivariate/how-to/cluster-k-means/interpret-the-results/all-statistics-and-graphs/</a:t>
            </a:r>
          </a:p>
        </p:txBody>
      </p:sp>
    </p:spTree>
    <p:extLst>
      <p:ext uri="{BB962C8B-B14F-4D97-AF65-F5344CB8AC3E}">
        <p14:creationId xmlns:p14="http://schemas.microsoft.com/office/powerpoint/2010/main" val="1742153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AFF398-824A-A046-843F-904249919C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Maximum distance from centroid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B126CD-D38A-AF4D-A7E9-E6B4BC8F2C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i="1" dirty="0">
                <a:solidFill>
                  <a:srgbClr val="FF0000"/>
                </a:solidFill>
              </a:rPr>
              <a:t>The maximum of the distances from observations to the centroid of each cluster.</a:t>
            </a:r>
          </a:p>
          <a:p>
            <a:r>
              <a:rPr lang="en-US" dirty="0"/>
              <a:t>The maximum distance from observations to the cluster centroid is a measure of the </a:t>
            </a:r>
            <a:r>
              <a:rPr lang="en-US" b="1" dirty="0">
                <a:solidFill>
                  <a:srgbClr val="FF0000"/>
                </a:solidFill>
              </a:rPr>
              <a:t>variability of the observations within each cluster</a:t>
            </a:r>
            <a:endParaRPr lang="en-US" dirty="0"/>
          </a:p>
          <a:p>
            <a:r>
              <a:rPr lang="en-US" dirty="0"/>
              <a:t>A </a:t>
            </a:r>
            <a:r>
              <a:rPr lang="en-US" b="1" dirty="0">
                <a:solidFill>
                  <a:srgbClr val="FF0000"/>
                </a:solidFill>
              </a:rPr>
              <a:t>higher maximum value</a:t>
            </a:r>
            <a:r>
              <a:rPr lang="en-US" dirty="0"/>
              <a:t>, especially in relation to the average distance, indicates an observation in the cluster that lies farther from the cluster centroid</a:t>
            </a:r>
          </a:p>
          <a:p>
            <a:pPr marL="0" indent="0">
              <a:buNone/>
            </a:pPr>
            <a:br>
              <a:rPr lang="en-US" dirty="0"/>
            </a:br>
            <a:endParaRPr lang="en-US" dirty="0"/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74C3E92-DEFF-254A-B792-EB1125832CF5}"/>
              </a:ext>
            </a:extLst>
          </p:cNvPr>
          <p:cNvSpPr/>
          <p:nvPr/>
        </p:nvSpPr>
        <p:spPr>
          <a:xfrm>
            <a:off x="258457" y="6329372"/>
            <a:ext cx="728601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support.minitab.com</a:t>
            </a:r>
            <a:r>
              <a:rPr lang="en-US" sz="1400" dirty="0"/>
              <a:t>/</a:t>
            </a:r>
            <a:r>
              <a:rPr lang="en-US" sz="1400" dirty="0" err="1"/>
              <a:t>en</a:t>
            </a:r>
            <a:r>
              <a:rPr lang="en-US" sz="1400" dirty="0"/>
              <a:t>-us/</a:t>
            </a:r>
            <a:r>
              <a:rPr lang="en-US" sz="1400" dirty="0" err="1"/>
              <a:t>minitab</a:t>
            </a:r>
            <a:r>
              <a:rPr lang="en-US" sz="1400" dirty="0"/>
              <a:t>/18/help-and-how-to/modeling-statistics/multivariate/how-to/cluster-k-means/interpret-the-results/all-statistics-and-graphs/</a:t>
            </a:r>
          </a:p>
        </p:txBody>
      </p:sp>
    </p:spTree>
    <p:extLst>
      <p:ext uri="{BB962C8B-B14F-4D97-AF65-F5344CB8AC3E}">
        <p14:creationId xmlns:p14="http://schemas.microsoft.com/office/powerpoint/2010/main" val="38150060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599D5E-3727-BB4B-947C-62E03711BE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Within cluster sum of squares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688465-8E32-6248-BF0D-B1756FD5B3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i="1" dirty="0">
                <a:solidFill>
                  <a:srgbClr val="FF0000"/>
                </a:solidFill>
              </a:rPr>
              <a:t>The sum of the squared deviations from each observation and the cluster centroid</a:t>
            </a:r>
          </a:p>
          <a:p>
            <a:r>
              <a:rPr lang="en-US" dirty="0"/>
              <a:t>The within-cluster sum of squares is a measure of the </a:t>
            </a:r>
            <a:r>
              <a:rPr lang="en-US" b="1" dirty="0">
                <a:solidFill>
                  <a:srgbClr val="FF0000"/>
                </a:solidFill>
              </a:rPr>
              <a:t>variability of the observations within each cluster.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A cluster that has a small sum of squares is more compact than a cluster that has a large sum of squares</a:t>
            </a:r>
          </a:p>
          <a:p>
            <a:pPr lvl="1"/>
            <a:r>
              <a:rPr lang="en-US" dirty="0"/>
              <a:t>Clusters that have higher values exhibit greater variability of the observations within the cluster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D4B1BA8-6B1A-724C-9A61-CC9BAEDE05C2}"/>
              </a:ext>
            </a:extLst>
          </p:cNvPr>
          <p:cNvSpPr/>
          <p:nvPr/>
        </p:nvSpPr>
        <p:spPr>
          <a:xfrm>
            <a:off x="258457" y="6329372"/>
            <a:ext cx="728601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support.minitab.com</a:t>
            </a:r>
            <a:r>
              <a:rPr lang="en-US" sz="1400" dirty="0"/>
              <a:t>/</a:t>
            </a:r>
            <a:r>
              <a:rPr lang="en-US" sz="1400" dirty="0" err="1"/>
              <a:t>en</a:t>
            </a:r>
            <a:r>
              <a:rPr lang="en-US" sz="1400" dirty="0"/>
              <a:t>-us/</a:t>
            </a:r>
            <a:r>
              <a:rPr lang="en-US" sz="1400" dirty="0" err="1"/>
              <a:t>minitab</a:t>
            </a:r>
            <a:r>
              <a:rPr lang="en-US" sz="1400" dirty="0"/>
              <a:t>/18/help-and-how-to/modeling-statistics/multivariate/how-to/cluster-k-means/interpret-the-results/all-statistics-and-graphs/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FD3953-CDB5-7447-A81D-2BD891BCC1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5248" y="4637725"/>
            <a:ext cx="4401703" cy="1488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96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599D5E-3727-BB4B-947C-62E03711BE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Within cluster sum of squares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688465-8E32-6248-BF0D-B1756FD5B3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within-cluster sum of squares is </a:t>
            </a:r>
            <a:r>
              <a:rPr lang="en-US" b="1" i="1" dirty="0">
                <a:solidFill>
                  <a:srgbClr val="FF0000"/>
                </a:solidFill>
              </a:rPr>
              <a:t>influenced by the number of observations</a:t>
            </a:r>
          </a:p>
          <a:p>
            <a:pPr lvl="1"/>
            <a:r>
              <a:rPr lang="en-US" sz="2400" dirty="0"/>
              <a:t>As the number of observations increases, the sum of squares becomes larger</a:t>
            </a:r>
          </a:p>
          <a:p>
            <a:r>
              <a:rPr lang="en-US" dirty="0"/>
              <a:t>The within-cluster sum of squares is often </a:t>
            </a:r>
            <a:r>
              <a:rPr lang="en-US" b="1" dirty="0">
                <a:solidFill>
                  <a:srgbClr val="FF0000"/>
                </a:solidFill>
              </a:rPr>
              <a:t>not directly comparable across clusters</a:t>
            </a:r>
            <a:r>
              <a:rPr lang="en-US" dirty="0"/>
              <a:t> with different numbers of observations </a:t>
            </a:r>
          </a:p>
          <a:p>
            <a:r>
              <a:rPr lang="en-US" dirty="0"/>
              <a:t>To compare the within-cluster variability of different clusters, use the average distance from centroid instead</a:t>
            </a:r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D4B1BA8-6B1A-724C-9A61-CC9BAEDE05C2}"/>
              </a:ext>
            </a:extLst>
          </p:cNvPr>
          <p:cNvSpPr/>
          <p:nvPr/>
        </p:nvSpPr>
        <p:spPr>
          <a:xfrm>
            <a:off x="258457" y="6329372"/>
            <a:ext cx="728601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support.minitab.com</a:t>
            </a:r>
            <a:r>
              <a:rPr lang="en-US" sz="1400" dirty="0"/>
              <a:t>/</a:t>
            </a:r>
            <a:r>
              <a:rPr lang="en-US" sz="1400" dirty="0" err="1"/>
              <a:t>en</a:t>
            </a:r>
            <a:r>
              <a:rPr lang="en-US" sz="1400" dirty="0"/>
              <a:t>-us/</a:t>
            </a:r>
            <a:r>
              <a:rPr lang="en-US" sz="1400" dirty="0" err="1"/>
              <a:t>minitab</a:t>
            </a:r>
            <a:r>
              <a:rPr lang="en-US" sz="1400" dirty="0"/>
              <a:t>/18/help-and-how-to/modeling-statistics/multivariate/how-to/cluster-k-means/interpret-the-results/all-statistics-and-graphs/</a:t>
            </a:r>
          </a:p>
        </p:txBody>
      </p:sp>
    </p:spTree>
    <p:extLst>
      <p:ext uri="{BB962C8B-B14F-4D97-AF65-F5344CB8AC3E}">
        <p14:creationId xmlns:p14="http://schemas.microsoft.com/office/powerpoint/2010/main" val="98558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2569AE-E98B-8945-85A8-53467B56E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Distances between cluster centroids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6E36D4-16AB-0B4D-B7BF-C7E658955D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i="1" dirty="0">
                <a:solidFill>
                  <a:srgbClr val="FF0000"/>
                </a:solidFill>
              </a:rPr>
              <a:t>The distances between cluster centroids measures how far apart the centroids of the clusters in the final partition are from one another.</a:t>
            </a:r>
          </a:p>
          <a:p>
            <a:r>
              <a:rPr lang="en-US" dirty="0"/>
              <a:t>The distance values are not very informative by themselves but </a:t>
            </a:r>
            <a:r>
              <a:rPr lang="en-US" b="1" dirty="0">
                <a:solidFill>
                  <a:srgbClr val="FF0000"/>
                </a:solidFill>
              </a:rPr>
              <a:t>they are important when considered all together </a:t>
            </a:r>
            <a:r>
              <a:rPr lang="en-US" dirty="0"/>
              <a:t>to see how different the clusters are from each other</a:t>
            </a:r>
          </a:p>
          <a:p>
            <a:r>
              <a:rPr lang="en-US" dirty="0"/>
              <a:t>A larger distance generally indicates a greater difference between the clusters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78018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FE31BB-D6C7-4048-A25A-1A77D6C1F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k-means clustering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AE7CF6-03E3-C44E-A992-9DCBFD30CF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417638"/>
            <a:ext cx="8686800" cy="4843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5669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E50E38C-3067-F547-935C-55478EBE9BE7}"/>
              </a:ext>
            </a:extLst>
          </p:cNvPr>
          <p:cNvSpPr/>
          <p:nvPr/>
        </p:nvSpPr>
        <p:spPr>
          <a:xfrm>
            <a:off x="18531" y="1543541"/>
            <a:ext cx="9123088" cy="3965489"/>
          </a:xfrm>
          <a:prstGeom prst="rect">
            <a:avLst/>
          </a:prstGeom>
          <a:noFill/>
          <a:ln w="57150">
            <a:solidFill>
              <a:srgbClr val="FD6D0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49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A01F014-C5DA-3C46-92F5-21A8B3AF3EAD}"/>
              </a:ext>
            </a:extLst>
          </p:cNvPr>
          <p:cNvSpPr txBox="1"/>
          <p:nvPr/>
        </p:nvSpPr>
        <p:spPr>
          <a:xfrm>
            <a:off x="840236" y="1773129"/>
            <a:ext cx="1492653" cy="4615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99" dirty="0"/>
              <a:t>Instructor: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1BB5FFB-E8EB-D743-8354-89497F2E8117}"/>
              </a:ext>
            </a:extLst>
          </p:cNvPr>
          <p:cNvSpPr txBox="1"/>
          <p:nvPr/>
        </p:nvSpPr>
        <p:spPr>
          <a:xfrm>
            <a:off x="6765735" y="5010487"/>
            <a:ext cx="828560" cy="299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49" dirty="0"/>
              <a:t>Nigel Tan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BF6C96-B74B-6A47-BD64-9B3A84844E91}"/>
              </a:ext>
            </a:extLst>
          </p:cNvPr>
          <p:cNvSpPr txBox="1"/>
          <p:nvPr/>
        </p:nvSpPr>
        <p:spPr>
          <a:xfrm>
            <a:off x="6011584" y="1852524"/>
            <a:ext cx="805029" cy="4615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99" dirty="0"/>
              <a:t>GRA: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45306D5-0BBD-6841-80D0-28F4F6907A9B}"/>
              </a:ext>
            </a:extLst>
          </p:cNvPr>
          <p:cNvSpPr txBox="1"/>
          <p:nvPr/>
        </p:nvSpPr>
        <p:spPr>
          <a:xfrm>
            <a:off x="1410571" y="5016624"/>
            <a:ext cx="990271" cy="299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49" dirty="0"/>
              <a:t>Mike Wyatt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74638E9-596F-1043-BF77-ECBC20174E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4483" y="2701600"/>
            <a:ext cx="2152847" cy="2152847"/>
          </a:xfrm>
          <a:prstGeom prst="rect">
            <a:avLst/>
          </a:prstGeom>
        </p:spPr>
      </p:pic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AF466F0-A8F6-3749-9B99-3E981632ACB5}"/>
              </a:ext>
            </a:extLst>
          </p:cNvPr>
          <p:cNvSpPr txBox="1">
            <a:spLocks/>
          </p:cNvSpPr>
          <p:nvPr/>
        </p:nvSpPr>
        <p:spPr>
          <a:xfrm>
            <a:off x="7022892" y="5666159"/>
            <a:ext cx="1600200" cy="27384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2000" kern="1200">
                <a:solidFill>
                  <a:schemeClr val="bg1"/>
                </a:solidFill>
                <a:latin typeface="+mn-lt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51C7006-7120-F341-A188-F97DDD913081}" type="slidenum">
              <a:rPr lang="en-US" sz="1500"/>
              <a:pPr algn="r"/>
              <a:t>2</a:t>
            </a:fld>
            <a:endParaRPr lang="en-US" sz="1500" dirty="0"/>
          </a:p>
        </p:txBody>
      </p:sp>
      <p:sp>
        <p:nvSpPr>
          <p:cNvPr id="14" name="Slide Number Placeholder 3">
            <a:extLst>
              <a:ext uri="{FF2B5EF4-FFF2-40B4-BE49-F238E27FC236}">
                <a16:creationId xmlns:a16="http://schemas.microsoft.com/office/drawing/2014/main" id="{6B2C355A-63EC-9046-898C-43BBD796EB95}"/>
              </a:ext>
            </a:extLst>
          </p:cNvPr>
          <p:cNvSpPr txBox="1">
            <a:spLocks/>
          </p:cNvSpPr>
          <p:nvPr/>
        </p:nvSpPr>
        <p:spPr bwMode="auto">
          <a:xfrm>
            <a:off x="457200" y="6356350"/>
            <a:ext cx="1397863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spcBef>
                <a:spcPct val="20000"/>
              </a:spcBef>
              <a:buSzPct val="120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Geneva" panose="020B0503030404040204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  <a:cs typeface="Geneva" panose="020B0503030404040204" pitchFamily="34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5pPr>
            <a:lvl6pPr marL="2514600" indent="-228600" algn="l" defTabSz="457200" rtl="0" eaLnBrk="0" fontAlgn="base" latinLnBrk="0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6pPr>
            <a:lvl7pPr marL="2971800" indent="-228600" algn="l" defTabSz="457200" rtl="0" eaLnBrk="0" fontAlgn="base" latinLnBrk="0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7pPr>
            <a:lvl8pPr marL="3429000" indent="-228600" algn="l" defTabSz="457200" rtl="0" eaLnBrk="0" fontAlgn="base" latinLnBrk="0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8pPr>
            <a:lvl9pPr marL="3886200" indent="-228600" algn="l" defTabSz="457200" rtl="0" eaLnBrk="0" fontAlgn="base" latinLnBrk="0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fld id="{B7681DB8-3A2A-2547-A69F-B5EA3FF9E6E5}" type="slidenum">
              <a:rPr lang="en-US" altLang="en-US" sz="1600" smtClean="0">
                <a:solidFill>
                  <a:schemeClr val="tx2"/>
                </a:solidFill>
                <a:latin typeface="+mj-lt"/>
              </a:rPr>
              <a:pPr>
                <a:spcBef>
                  <a:spcPct val="0"/>
                </a:spcBef>
                <a:buSzTx/>
                <a:buFontTx/>
                <a:buNone/>
              </a:pPr>
              <a:t>2</a:t>
            </a:fld>
            <a:endParaRPr lang="en-US" altLang="en-US" sz="1600" dirty="0">
              <a:solidFill>
                <a:schemeClr val="tx2"/>
              </a:solidFill>
              <a:latin typeface="+mj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7AD8EB-1B3C-CC44-976F-D012FE8C45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703" y="2663598"/>
            <a:ext cx="2197804" cy="2190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6183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DABCE-6C87-AF40-AB71-40CF2CA1F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k-means clustering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1BE53A-C9B1-9445-BFD5-CEA5024197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57152"/>
            <a:ext cx="9144000" cy="2943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3654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0BDA0FD-3179-5D41-AAFC-E70F27F5CD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21270"/>
            <a:ext cx="7848600" cy="62677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DF61A58-1BD0-F148-B83A-65AFD858B53E}"/>
              </a:ext>
            </a:extLst>
          </p:cNvPr>
          <p:cNvSpPr/>
          <p:nvPr/>
        </p:nvSpPr>
        <p:spPr>
          <a:xfrm>
            <a:off x="304800" y="6412077"/>
            <a:ext cx="43588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434BC1"/>
                </a:solidFill>
                <a:latin typeface="Helvetica" pitchFamily="2" charset="0"/>
              </a:rPr>
              <a:t>k-Clustering with k = 3, initial assignment</a:t>
            </a:r>
            <a:endParaRPr lang="en-US" dirty="0">
              <a:solidFill>
                <a:srgbClr val="434BC1"/>
              </a:solidFill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93682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FA909CF-10CE-9847-866F-563A2319FA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73" y="-1"/>
            <a:ext cx="7844619" cy="627017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AC90570-05C8-324F-9598-BE7FA575E5A6}"/>
              </a:ext>
            </a:extLst>
          </p:cNvPr>
          <p:cNvSpPr/>
          <p:nvPr/>
        </p:nvSpPr>
        <p:spPr>
          <a:xfrm>
            <a:off x="281973" y="6382435"/>
            <a:ext cx="55527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434BC1"/>
                </a:solidFill>
                <a:latin typeface="Helvetica" pitchFamily="2" charset="0"/>
              </a:rPr>
              <a:t>k-Clustering with k = 3, points changing cluster</a:t>
            </a:r>
            <a:endParaRPr lang="en-US" dirty="0">
              <a:solidFill>
                <a:srgbClr val="434BC1"/>
              </a:solidFill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94683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0375868-5E13-6247-9EDF-1413CBF2FF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164" y="0"/>
            <a:ext cx="7933374" cy="633548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DDBE375-0EBD-F348-ABF7-A3D783F412D4}"/>
              </a:ext>
            </a:extLst>
          </p:cNvPr>
          <p:cNvSpPr/>
          <p:nvPr/>
        </p:nvSpPr>
        <p:spPr>
          <a:xfrm>
            <a:off x="278164" y="6412468"/>
            <a:ext cx="42562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434BC1"/>
                </a:solidFill>
                <a:latin typeface="Helvetica" pitchFamily="2" charset="0"/>
              </a:rPr>
              <a:t>k-Clustering with k = 3, after </a:t>
            </a:r>
            <a:r>
              <a:rPr lang="en-US" dirty="0" err="1">
                <a:solidFill>
                  <a:srgbClr val="434BC1"/>
                </a:solidFill>
                <a:latin typeface="Helvetica" pitchFamily="2" charset="0"/>
              </a:rPr>
              <a:t>rst</a:t>
            </a:r>
            <a:r>
              <a:rPr lang="en-US" dirty="0">
                <a:solidFill>
                  <a:srgbClr val="434BC1"/>
                </a:solidFill>
                <a:latin typeface="Helvetica" pitchFamily="2" charset="0"/>
              </a:rPr>
              <a:t> iteration</a:t>
            </a:r>
            <a:endParaRPr lang="en-US" dirty="0">
              <a:solidFill>
                <a:srgbClr val="434BC1"/>
              </a:solidFill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35862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F36190E-CB22-4840-9586-4345D9C80C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164" y="0"/>
            <a:ext cx="7810692" cy="623751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EC3BB4B-282F-234D-910E-5EDC1E54A9D5}"/>
              </a:ext>
            </a:extLst>
          </p:cNvPr>
          <p:cNvSpPr/>
          <p:nvPr/>
        </p:nvSpPr>
        <p:spPr>
          <a:xfrm>
            <a:off x="278164" y="6404206"/>
            <a:ext cx="59980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434BC1"/>
                </a:solidFill>
                <a:latin typeface="Helvetica" pitchFamily="2" charset="0"/>
              </a:rPr>
              <a:t>k-Clustering with k = 3, points changing cluster</a:t>
            </a:r>
            <a:endParaRPr lang="en-US" dirty="0">
              <a:solidFill>
                <a:srgbClr val="434BC1"/>
              </a:solidFill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68683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ABD81CA-341D-194E-9D9F-E5C14D5F42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163" y="1"/>
            <a:ext cx="7783430" cy="621574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42FB045-58A7-E34C-B674-0B8868A9C289}"/>
              </a:ext>
            </a:extLst>
          </p:cNvPr>
          <p:cNvSpPr/>
          <p:nvPr/>
        </p:nvSpPr>
        <p:spPr>
          <a:xfrm>
            <a:off x="278163" y="6412468"/>
            <a:ext cx="59218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434BC1"/>
                </a:solidFill>
                <a:latin typeface="Helvetica" pitchFamily="2" charset="0"/>
              </a:rPr>
              <a:t>k-Clustering with k = 3, after second iteration</a:t>
            </a:r>
            <a:endParaRPr lang="en-US" dirty="0">
              <a:solidFill>
                <a:srgbClr val="434BC1"/>
              </a:solidFill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87031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3C7EA8F-1846-284E-B658-F101576A1C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465" y="119743"/>
            <a:ext cx="7783574" cy="619397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456C5D2-6457-9B4C-BF08-D2F826272BCE}"/>
              </a:ext>
            </a:extLst>
          </p:cNvPr>
          <p:cNvSpPr/>
          <p:nvPr/>
        </p:nvSpPr>
        <p:spPr>
          <a:xfrm>
            <a:off x="413465" y="6393321"/>
            <a:ext cx="591103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434BC1"/>
                </a:solidFill>
                <a:latin typeface="Helvetica" pitchFamily="2" charset="0"/>
              </a:rPr>
              <a:t>k-Clustering with k = 3, points changing cluster</a:t>
            </a:r>
            <a:endParaRPr lang="en-US" dirty="0">
              <a:solidFill>
                <a:srgbClr val="434BC1"/>
              </a:solidFill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69520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60F6C11-8156-6D44-A363-B0E01CD070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163" y="1"/>
            <a:ext cx="7878847" cy="629194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D2F419D-E438-B74B-9B51-C821C20121B4}"/>
              </a:ext>
            </a:extLst>
          </p:cNvPr>
          <p:cNvSpPr/>
          <p:nvPr/>
        </p:nvSpPr>
        <p:spPr>
          <a:xfrm>
            <a:off x="278163" y="6401191"/>
            <a:ext cx="44486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434BC1"/>
                </a:solidFill>
                <a:latin typeface="Helvetica" pitchFamily="2" charset="0"/>
              </a:rPr>
              <a:t>k-Clustering with k = 3, after third iteration</a:t>
            </a:r>
            <a:endParaRPr lang="en-US" dirty="0">
              <a:solidFill>
                <a:srgbClr val="434BC1"/>
              </a:solidFill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48010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11106AF-81CF-9B48-9CDB-2E50DE3FE2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582" y="76200"/>
            <a:ext cx="7837956" cy="625928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B1FC327-BE1F-C841-BEAF-4253F8551E74}"/>
              </a:ext>
            </a:extLst>
          </p:cNvPr>
          <p:cNvSpPr/>
          <p:nvPr/>
        </p:nvSpPr>
        <p:spPr>
          <a:xfrm>
            <a:off x="373582" y="6335486"/>
            <a:ext cx="62048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434BC1"/>
                </a:solidFill>
                <a:latin typeface="Helvetica" pitchFamily="2" charset="0"/>
              </a:rPr>
              <a:t>k-Clustering with k = 3, points changing cluster</a:t>
            </a:r>
            <a:endParaRPr lang="en-US" dirty="0">
              <a:solidFill>
                <a:srgbClr val="434BC1"/>
              </a:solidFill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76121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F50D4C1-0F52-F342-B5CF-05F28D14AB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163" y="-1"/>
            <a:ext cx="7878849" cy="629194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4EB2E43-D8EE-BC46-B27D-70B974EA9C38}"/>
              </a:ext>
            </a:extLst>
          </p:cNvPr>
          <p:cNvSpPr/>
          <p:nvPr/>
        </p:nvSpPr>
        <p:spPr>
          <a:xfrm>
            <a:off x="278163" y="6401191"/>
            <a:ext cx="45897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434BC1"/>
                </a:solidFill>
                <a:latin typeface="Helvetica" pitchFamily="2" charset="0"/>
              </a:rPr>
              <a:t>k-Clustering with k = 3, after fourth iteration</a:t>
            </a:r>
            <a:endParaRPr lang="en-US" dirty="0">
              <a:solidFill>
                <a:srgbClr val="434BC1"/>
              </a:solidFill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10421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7B2B6-D038-6542-AF7A-62BEF76501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  <a:cs typeface="Geneva" panose="020B0503030404040204" pitchFamily="34" charset="0"/>
              </a:rPr>
              <a:t>Today Outline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89B30C-0C72-3543-8E3F-D266F3F0A5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Clustering and k-mean</a:t>
            </a:r>
          </a:p>
          <a:p>
            <a:r>
              <a:rPr lang="en-US" dirty="0"/>
              <a:t>Linear regression</a:t>
            </a:r>
          </a:p>
          <a:p>
            <a:r>
              <a:rPr lang="en-US" dirty="0"/>
              <a:t>Assignment 6 </a:t>
            </a:r>
          </a:p>
        </p:txBody>
      </p:sp>
    </p:spTree>
    <p:extLst>
      <p:ext uri="{BB962C8B-B14F-4D97-AF65-F5344CB8AC3E}">
        <p14:creationId xmlns:p14="http://schemas.microsoft.com/office/powerpoint/2010/main" val="30574394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617C739-0959-3647-9969-BE1263A02A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164" y="-1"/>
            <a:ext cx="7892480" cy="630282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B2FB7F9-DF20-934A-86ED-8A2832874012}"/>
              </a:ext>
            </a:extLst>
          </p:cNvPr>
          <p:cNvSpPr/>
          <p:nvPr/>
        </p:nvSpPr>
        <p:spPr>
          <a:xfrm>
            <a:off x="278164" y="6382435"/>
            <a:ext cx="61068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434BC1"/>
                </a:solidFill>
                <a:latin typeface="Helvetica" pitchFamily="2" charset="0"/>
              </a:rPr>
              <a:t>k-Clustering with k = 3, points changing cluster</a:t>
            </a:r>
            <a:endParaRPr lang="en-US" dirty="0">
              <a:solidFill>
                <a:srgbClr val="434BC1"/>
              </a:solidFill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6429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8ED0E26-F80D-564F-B626-54F0A2F415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107" y="119743"/>
            <a:ext cx="7756168" cy="619397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167F09D-6CC8-2D48-BB3E-B69348492CAA}"/>
              </a:ext>
            </a:extLst>
          </p:cNvPr>
          <p:cNvSpPr/>
          <p:nvPr/>
        </p:nvSpPr>
        <p:spPr>
          <a:xfrm>
            <a:off x="277596" y="6390305"/>
            <a:ext cx="42562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434BC1"/>
                </a:solidFill>
                <a:latin typeface="Helvetica" pitchFamily="2" charset="0"/>
              </a:rPr>
              <a:t>k-Clustering with k = 3, after </a:t>
            </a:r>
            <a:r>
              <a:rPr lang="en-US" dirty="0" err="1">
                <a:solidFill>
                  <a:srgbClr val="434BC1"/>
                </a:solidFill>
                <a:latin typeface="Helvetica" pitchFamily="2" charset="0"/>
              </a:rPr>
              <a:t>fth</a:t>
            </a:r>
            <a:r>
              <a:rPr lang="en-US" dirty="0">
                <a:solidFill>
                  <a:srgbClr val="434BC1"/>
                </a:solidFill>
                <a:latin typeface="Helvetica" pitchFamily="2" charset="0"/>
              </a:rPr>
              <a:t> iteration</a:t>
            </a:r>
            <a:endParaRPr lang="en-US" dirty="0">
              <a:solidFill>
                <a:srgbClr val="434BC1"/>
              </a:solidFill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97538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4AAA303-ADCC-A244-8F34-A1BF98B867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582" y="76199"/>
            <a:ext cx="7797062" cy="622662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9D62A50-3A16-AA49-8C60-3547B1B27933}"/>
              </a:ext>
            </a:extLst>
          </p:cNvPr>
          <p:cNvSpPr/>
          <p:nvPr/>
        </p:nvSpPr>
        <p:spPr>
          <a:xfrm>
            <a:off x="373582" y="6393321"/>
            <a:ext cx="58846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434BC1"/>
                </a:solidFill>
                <a:latin typeface="Helvetica" pitchFamily="2" charset="0"/>
              </a:rPr>
              <a:t>k-Clustering with k = 3, points changing cluster</a:t>
            </a:r>
            <a:endParaRPr lang="en-US" dirty="0">
              <a:solidFill>
                <a:srgbClr val="434BC1"/>
              </a:solidFill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86728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641F1F3-7BFC-D545-AE01-FC880A79CF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163" y="-1"/>
            <a:ext cx="7831693" cy="625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70C197F-9FAE-2348-AC26-E72F86EAC5A3}"/>
              </a:ext>
            </a:extLst>
          </p:cNvPr>
          <p:cNvSpPr/>
          <p:nvPr/>
        </p:nvSpPr>
        <p:spPr>
          <a:xfrm>
            <a:off x="278163" y="6379419"/>
            <a:ext cx="44743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434BC1"/>
                </a:solidFill>
                <a:latin typeface="Helvetica" pitchFamily="2" charset="0"/>
              </a:rPr>
              <a:t>k-Clustering with k = 3, after sixth iteration</a:t>
            </a:r>
            <a:endParaRPr lang="en-US" dirty="0">
              <a:solidFill>
                <a:srgbClr val="434BC1"/>
              </a:solidFill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52781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1F1CA2C-E5F9-3D48-A8E5-59FD801097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843" y="97971"/>
            <a:ext cx="7783431" cy="621574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2F5B9C8-9D5F-3D48-868D-32BDA9E37AB5}"/>
              </a:ext>
            </a:extLst>
          </p:cNvPr>
          <p:cNvSpPr/>
          <p:nvPr/>
        </p:nvSpPr>
        <p:spPr>
          <a:xfrm>
            <a:off x="400843" y="6404207"/>
            <a:ext cx="619397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434BC1"/>
                </a:solidFill>
                <a:latin typeface="Helvetica" pitchFamily="2" charset="0"/>
              </a:rPr>
              <a:t>k-Clustering with k = 3, points changing cluster</a:t>
            </a:r>
            <a:endParaRPr lang="en-US" dirty="0">
              <a:solidFill>
                <a:srgbClr val="434BC1"/>
              </a:solidFill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78131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FC2ADA6-169D-B345-BC41-60A62E61BF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213" y="87086"/>
            <a:ext cx="7744415" cy="618458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5544698-2C1D-C141-8D2E-B5EC8FA821DD}"/>
              </a:ext>
            </a:extLst>
          </p:cNvPr>
          <p:cNvSpPr/>
          <p:nvPr/>
        </p:nvSpPr>
        <p:spPr>
          <a:xfrm>
            <a:off x="387213" y="6404206"/>
            <a:ext cx="6400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434BC1"/>
                </a:solidFill>
                <a:latin typeface="Helvetica" pitchFamily="2" charset="0"/>
              </a:rPr>
              <a:t>k-Clustering with k = 3, after seventh iteration</a:t>
            </a:r>
            <a:endParaRPr lang="en-US" dirty="0">
              <a:solidFill>
                <a:srgbClr val="434BC1"/>
              </a:solidFill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18771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98B3D6B-6A88-1F4F-855D-9EC579A0AE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164" y="0"/>
            <a:ext cx="7933374" cy="633548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59868D0-4FCD-5A41-B856-344975DB1578}"/>
              </a:ext>
            </a:extLst>
          </p:cNvPr>
          <p:cNvSpPr/>
          <p:nvPr/>
        </p:nvSpPr>
        <p:spPr>
          <a:xfrm>
            <a:off x="278164" y="6335486"/>
            <a:ext cx="59255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434BC1"/>
                </a:solidFill>
                <a:latin typeface="Helvetica" pitchFamily="2" charset="0"/>
              </a:rPr>
              <a:t>k-Clustering with k = 3, points changing cluster</a:t>
            </a:r>
            <a:endParaRPr lang="en-US" dirty="0">
              <a:solidFill>
                <a:srgbClr val="434BC1"/>
              </a:solidFill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30367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283EB26-8DD2-F243-9F6C-D76295B42B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843" y="97971"/>
            <a:ext cx="7774327" cy="620847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E692A83-AEB8-4547-A55E-0ED303E0586C}"/>
              </a:ext>
            </a:extLst>
          </p:cNvPr>
          <p:cNvSpPr/>
          <p:nvPr/>
        </p:nvSpPr>
        <p:spPr>
          <a:xfrm>
            <a:off x="400843" y="6393321"/>
            <a:ext cx="55408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434BC1"/>
                </a:solidFill>
                <a:latin typeface="Helvetica" pitchFamily="2" charset="0"/>
              </a:rPr>
              <a:t>k-Clustering with k = 3, after eighth iteration</a:t>
            </a:r>
            <a:endParaRPr lang="en-US" dirty="0">
              <a:solidFill>
                <a:srgbClr val="434BC1"/>
              </a:solidFill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510371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4AB52DA-20E2-5845-90DC-6873ED80BB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582" y="76200"/>
            <a:ext cx="7856018" cy="627371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50E68AA-CEA9-3346-9884-E7AAC368C413}"/>
              </a:ext>
            </a:extLst>
          </p:cNvPr>
          <p:cNvSpPr/>
          <p:nvPr/>
        </p:nvSpPr>
        <p:spPr>
          <a:xfrm>
            <a:off x="261256" y="6349910"/>
            <a:ext cx="604157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434BC1"/>
                </a:solidFill>
                <a:latin typeface="Helvetica" pitchFamily="2" charset="0"/>
              </a:rPr>
              <a:t>k-Clustering with k = 3, points changing cluster? (No.)</a:t>
            </a:r>
            <a:endParaRPr lang="en-US" dirty="0">
              <a:solidFill>
                <a:srgbClr val="434BC1"/>
              </a:solidFill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804622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CA24A6-08FB-6F44-9552-1215C0EA44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164" y="-1"/>
            <a:ext cx="7947004" cy="634637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CAEA468-EF91-D84E-B38E-C32727F2413E}"/>
              </a:ext>
            </a:extLst>
          </p:cNvPr>
          <p:cNvSpPr/>
          <p:nvPr/>
        </p:nvSpPr>
        <p:spPr>
          <a:xfrm>
            <a:off x="278164" y="6488668"/>
            <a:ext cx="33329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434BC1"/>
                </a:solidFill>
                <a:latin typeface="Helvetica" pitchFamily="2" charset="0"/>
              </a:rPr>
              <a:t>k-Clustering with k = 3, </a:t>
            </a:r>
            <a:r>
              <a:rPr lang="en-US" dirty="0" err="1">
                <a:solidFill>
                  <a:srgbClr val="434BC1"/>
                </a:solidFill>
                <a:latin typeface="Helvetica" pitchFamily="2" charset="0"/>
              </a:rPr>
              <a:t>nished</a:t>
            </a:r>
            <a:r>
              <a:rPr lang="en-US" dirty="0">
                <a:solidFill>
                  <a:srgbClr val="434BC1"/>
                </a:solidFill>
                <a:latin typeface="Helvetica" pitchFamily="2" charset="0"/>
              </a:rPr>
              <a:t>.</a:t>
            </a:r>
            <a:endParaRPr lang="en-US" dirty="0">
              <a:solidFill>
                <a:srgbClr val="434BC1"/>
              </a:solidFill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53990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A2F5D1-2CF8-C540-924E-D64B5553D4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529416"/>
            <a:ext cx="8229600" cy="1905115"/>
          </a:xfrm>
        </p:spPr>
        <p:txBody>
          <a:bodyPr>
            <a:normAutofit/>
          </a:bodyPr>
          <a:lstStyle/>
          <a:p>
            <a:r>
              <a:rPr lang="en-US" dirty="0">
                <a:latin typeface="+mj-lt"/>
              </a:rPr>
              <a:t>Clustering </a:t>
            </a: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BF321DAC-AA7C-6546-B5AB-50662A987B09}"/>
              </a:ext>
            </a:extLst>
          </p:cNvPr>
          <p:cNvSpPr txBox="1">
            <a:spLocks/>
          </p:cNvSpPr>
          <p:nvPr/>
        </p:nvSpPr>
        <p:spPr bwMode="auto">
          <a:xfrm>
            <a:off x="457200" y="6356350"/>
            <a:ext cx="1397863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spcBef>
                <a:spcPct val="20000"/>
              </a:spcBef>
              <a:buSzPct val="120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Geneva" panose="020B0503030404040204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  <a:cs typeface="Geneva" panose="020B0503030404040204" pitchFamily="34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5pPr>
            <a:lvl6pPr marL="2514600" indent="-228600" algn="l" defTabSz="457200" rtl="0" eaLnBrk="0" fontAlgn="base" latinLnBrk="0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6pPr>
            <a:lvl7pPr marL="2971800" indent="-228600" algn="l" defTabSz="457200" rtl="0" eaLnBrk="0" fontAlgn="base" latinLnBrk="0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7pPr>
            <a:lvl8pPr marL="3429000" indent="-228600" algn="l" defTabSz="457200" rtl="0" eaLnBrk="0" fontAlgn="base" latinLnBrk="0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8pPr>
            <a:lvl9pPr marL="3886200" indent="-228600" algn="l" defTabSz="457200" rtl="0" eaLnBrk="0" fontAlgn="base" latinLnBrk="0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fld id="{B7681DB8-3A2A-2547-A69F-B5EA3FF9E6E5}" type="slidenum">
              <a:rPr lang="en-US" altLang="en-US" sz="1600" smtClean="0">
                <a:solidFill>
                  <a:schemeClr val="tx2"/>
                </a:solidFill>
                <a:latin typeface="+mj-lt"/>
              </a:rPr>
              <a:pPr>
                <a:spcBef>
                  <a:spcPct val="0"/>
                </a:spcBef>
                <a:buSzTx/>
                <a:buFontTx/>
                <a:buNone/>
              </a:pPr>
              <a:t>4</a:t>
            </a:fld>
            <a:endParaRPr lang="en-US" altLang="en-US" sz="1600" dirty="0">
              <a:solidFill>
                <a:schemeClr val="tx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0161233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6BF90-74F1-A348-A175-3268275BE6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k-means clustering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1B126A-755F-9B4E-9C71-9EFD06CD93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Advantages:</a:t>
            </a:r>
          </a:p>
          <a:p>
            <a:r>
              <a:rPr lang="en-US" dirty="0"/>
              <a:t>I tends to converge very fast, O(n)</a:t>
            </a:r>
          </a:p>
          <a:p>
            <a:pPr marL="0" indent="0">
              <a:buNone/>
            </a:pPr>
            <a:r>
              <a:rPr lang="en-US" dirty="0"/>
              <a:t>Disadvantages:</a:t>
            </a:r>
          </a:p>
          <a:p>
            <a:r>
              <a:rPr lang="en-US" dirty="0"/>
              <a:t>finds a locally optimal set of clusters</a:t>
            </a:r>
          </a:p>
          <a:p>
            <a:r>
              <a:rPr lang="en-US" dirty="0"/>
              <a:t>requires the user to specify the</a:t>
            </a:r>
          </a:p>
          <a:p>
            <a:pPr marL="0" indent="0">
              <a:buNone/>
            </a:pPr>
            <a:r>
              <a:rPr lang="en-US" dirty="0"/>
              <a:t>     number of clusters</a:t>
            </a:r>
          </a:p>
          <a:p>
            <a:r>
              <a:rPr lang="en-US" dirty="0"/>
              <a:t>tends to produce clusters that are </a:t>
            </a:r>
          </a:p>
          <a:p>
            <a:pPr marL="0" indent="0">
              <a:buNone/>
            </a:pPr>
            <a:r>
              <a:rPr lang="en-US" dirty="0"/>
              <a:t>     similarly sized Voronoi cells</a:t>
            </a:r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B74E1A5-86EA-F741-9721-94FA9DC57A0D}"/>
              </a:ext>
            </a:extLst>
          </p:cNvPr>
          <p:cNvSpPr/>
          <p:nvPr/>
        </p:nvSpPr>
        <p:spPr>
          <a:xfrm>
            <a:off x="108855" y="6308725"/>
            <a:ext cx="693420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Helvetica" pitchFamily="2" charset="0"/>
              </a:rPr>
              <a:t>http://</a:t>
            </a:r>
            <a:r>
              <a:rPr lang="en-US" sz="1400" dirty="0" err="1">
                <a:latin typeface="Helvetica" pitchFamily="2" charset="0"/>
              </a:rPr>
              <a:t>informationandvisualization.de</a:t>
            </a:r>
            <a:r>
              <a:rPr lang="en-US" sz="1400" dirty="0">
                <a:latin typeface="Helvetica" pitchFamily="2" charset="0"/>
              </a:rPr>
              <a:t>/blog/</a:t>
            </a:r>
          </a:p>
          <a:p>
            <a:r>
              <a:rPr lang="en-US" sz="1400" dirty="0" err="1">
                <a:latin typeface="Helvetica" pitchFamily="2" charset="0"/>
              </a:rPr>
              <a:t>kmeans</a:t>
            </a:r>
            <a:r>
              <a:rPr lang="en-US" sz="1400" dirty="0">
                <a:latin typeface="Helvetica" pitchFamily="2" charset="0"/>
              </a:rPr>
              <a:t>-and-</a:t>
            </a:r>
            <a:r>
              <a:rPr lang="en-US" sz="1400" dirty="0" err="1">
                <a:latin typeface="Helvetica" pitchFamily="2" charset="0"/>
              </a:rPr>
              <a:t>voronoi</a:t>
            </a:r>
            <a:r>
              <a:rPr lang="en-US" sz="1400" dirty="0">
                <a:latin typeface="Helvetica" pitchFamily="2" charset="0"/>
              </a:rPr>
              <a:t>-</a:t>
            </a:r>
            <a:r>
              <a:rPr lang="en-US" sz="1400" dirty="0" err="1">
                <a:latin typeface="Helvetica" pitchFamily="2" charset="0"/>
              </a:rPr>
              <a:t>tesselation</a:t>
            </a:r>
            <a:r>
              <a:rPr lang="en-US" sz="1400" dirty="0">
                <a:latin typeface="Helvetica" pitchFamily="2" charset="0"/>
              </a:rPr>
              <a:t>-built-processing</a:t>
            </a:r>
            <a:endParaRPr lang="en-US" sz="1400" dirty="0">
              <a:effectLst/>
              <a:latin typeface="Helvetica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ABD444-CCD8-AF41-B048-A4B3CD6014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2665" y="3002503"/>
            <a:ext cx="3154135" cy="3123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01010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D36BB-6155-0043-AEC3-1A24C9B85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k-means clustering versus DBSCAN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C6FFFE-DE4B-2742-8EB3-1BD9F674D2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75897"/>
            <a:ext cx="9144000" cy="3706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46913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9DFF60-E655-B246-9340-CC8A7EA97A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60F3BD-364C-304A-BA17-342F4C02AF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Different techniques:</a:t>
            </a:r>
          </a:p>
          <a:p>
            <a:r>
              <a:rPr lang="en-US" dirty="0"/>
              <a:t>Elbow method --&gt; open Jupyter code 				  </a:t>
            </a:r>
          </a:p>
          <a:p>
            <a:pPr marL="0" indent="0">
              <a:buNone/>
            </a:pPr>
            <a:r>
              <a:rPr lang="en-US" dirty="0"/>
              <a:t> 			code_elbow_method.ipynb</a:t>
            </a:r>
          </a:p>
          <a:p>
            <a:r>
              <a:rPr lang="en-US" dirty="0"/>
              <a:t>Dendrogram</a:t>
            </a:r>
          </a:p>
          <a:p>
            <a:r>
              <a:rPr lang="en-US" dirty="0"/>
              <a:t>Silhouette score Analysis</a:t>
            </a:r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7ADAFC0-ACDA-8B4E-9D3C-1A5FC31DBFBA}"/>
              </a:ext>
            </a:extLst>
          </p:cNvPr>
          <p:cNvSpPr/>
          <p:nvPr/>
        </p:nvSpPr>
        <p:spPr>
          <a:xfrm>
            <a:off x="200526" y="6488668"/>
            <a:ext cx="706654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www.awesomestats.in</a:t>
            </a:r>
            <a:r>
              <a:rPr lang="en-US" dirty="0"/>
              <a:t>/python-cluster-validation/</a:t>
            </a:r>
          </a:p>
        </p:txBody>
      </p:sp>
    </p:spTree>
    <p:extLst>
      <p:ext uri="{BB962C8B-B14F-4D97-AF65-F5344CB8AC3E}">
        <p14:creationId xmlns:p14="http://schemas.microsoft.com/office/powerpoint/2010/main" val="397228220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5F4C84-66D3-644C-9CF4-A83FF00F8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Elbow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7B1E5F-ABCB-A346-8F8A-A287E200DC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Method of interpretation and validation of consistency within cluster analysis:</a:t>
            </a:r>
          </a:p>
          <a:p>
            <a:pPr lvl="1"/>
            <a:r>
              <a:rPr lang="en-US" dirty="0"/>
              <a:t>help finding the appropriate number of clusters in a dataset</a:t>
            </a:r>
          </a:p>
          <a:p>
            <a:r>
              <a:rPr lang="en-US" dirty="0"/>
              <a:t>Look at the percentage of variance explained as a function of the number of clusters</a:t>
            </a:r>
          </a:p>
          <a:p>
            <a:r>
              <a:rPr lang="en-US" dirty="0"/>
              <a:t>Choose a number of clusters so that adding another cluster does not give much better modeling of the data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419583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FF814-4CA4-684D-9D6E-DA7D33443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Elbow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BB3AD4-EA70-3741-AD31-C9B1DAB648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Compute clustering algorithm (e.g., k-means clustering) for different values of k</a:t>
            </a:r>
          </a:p>
          <a:p>
            <a:pPr lvl="1"/>
            <a:r>
              <a:rPr lang="en-US" dirty="0"/>
              <a:t>By varying k from 1 to 10 clusters</a:t>
            </a:r>
          </a:p>
          <a:p>
            <a:r>
              <a:rPr lang="en-US" dirty="0"/>
              <a:t>For each k, calculate the total within-cluster sum of square (</a:t>
            </a:r>
            <a:r>
              <a:rPr lang="en-US" dirty="0" err="1"/>
              <a:t>wss</a:t>
            </a:r>
            <a:r>
              <a:rPr lang="en-US" dirty="0"/>
              <a:t>)</a:t>
            </a:r>
          </a:p>
          <a:p>
            <a:r>
              <a:rPr lang="en-US" dirty="0"/>
              <a:t>Plot the curve of </a:t>
            </a:r>
            <a:r>
              <a:rPr lang="en-US" dirty="0" err="1"/>
              <a:t>wss</a:t>
            </a:r>
            <a:r>
              <a:rPr lang="en-US" dirty="0"/>
              <a:t> according to the number of clusters k</a:t>
            </a:r>
          </a:p>
          <a:p>
            <a:r>
              <a:rPr lang="en-US" dirty="0"/>
              <a:t>The location of a bend (knee) in the plot is generally considered as an indicator of the appropriate number of clusters</a:t>
            </a:r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0DD9FD7-8A54-0141-B18E-3369A7E8C2F4}"/>
              </a:ext>
            </a:extLst>
          </p:cNvPr>
          <p:cNvSpPr/>
          <p:nvPr/>
        </p:nvSpPr>
        <p:spPr>
          <a:xfrm>
            <a:off x="457200" y="5479832"/>
            <a:ext cx="836595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www.sthda.com</a:t>
            </a:r>
            <a:r>
              <a:rPr lang="en-US" dirty="0"/>
              <a:t>/</a:t>
            </a:r>
            <a:r>
              <a:rPr lang="en-US" dirty="0" err="1"/>
              <a:t>english</a:t>
            </a:r>
            <a:r>
              <a:rPr lang="en-US" dirty="0"/>
              <a:t>/articles/29-cluster-validation-essentials/96-determining-the-optimal-number-of-clusters-3-must-know-methods/#elbow-method</a:t>
            </a:r>
          </a:p>
        </p:txBody>
      </p:sp>
    </p:spTree>
    <p:extLst>
      <p:ext uri="{BB962C8B-B14F-4D97-AF65-F5344CB8AC3E}">
        <p14:creationId xmlns:p14="http://schemas.microsoft.com/office/powerpoint/2010/main" val="168983056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A2F5D1-2CF8-C540-924E-D64B5553D4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529416"/>
            <a:ext cx="8229600" cy="1905115"/>
          </a:xfrm>
        </p:spPr>
        <p:txBody>
          <a:bodyPr>
            <a:normAutofit/>
          </a:bodyPr>
          <a:lstStyle/>
          <a:p>
            <a:r>
              <a:rPr lang="en-US" dirty="0">
                <a:latin typeface="+mj-lt"/>
              </a:rPr>
              <a:t>Linear Regression </a:t>
            </a: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BF321DAC-AA7C-6546-B5AB-50662A987B09}"/>
              </a:ext>
            </a:extLst>
          </p:cNvPr>
          <p:cNvSpPr txBox="1">
            <a:spLocks/>
          </p:cNvSpPr>
          <p:nvPr/>
        </p:nvSpPr>
        <p:spPr bwMode="auto">
          <a:xfrm>
            <a:off x="457200" y="6356350"/>
            <a:ext cx="1397863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spcBef>
                <a:spcPct val="20000"/>
              </a:spcBef>
              <a:buSzPct val="120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Geneva" panose="020B0503030404040204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  <a:cs typeface="Geneva" panose="020B0503030404040204" pitchFamily="34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5pPr>
            <a:lvl6pPr marL="2514600" indent="-228600" algn="l" defTabSz="457200" rtl="0" eaLnBrk="0" fontAlgn="base" latinLnBrk="0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6pPr>
            <a:lvl7pPr marL="2971800" indent="-228600" algn="l" defTabSz="457200" rtl="0" eaLnBrk="0" fontAlgn="base" latinLnBrk="0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7pPr>
            <a:lvl8pPr marL="3429000" indent="-228600" algn="l" defTabSz="457200" rtl="0" eaLnBrk="0" fontAlgn="base" latinLnBrk="0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8pPr>
            <a:lvl9pPr marL="3886200" indent="-228600" algn="l" defTabSz="457200" rtl="0" eaLnBrk="0" fontAlgn="base" latinLnBrk="0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fld id="{B7681DB8-3A2A-2547-A69F-B5EA3FF9E6E5}" type="slidenum">
              <a:rPr lang="en-US" altLang="en-US" sz="1600" smtClean="0">
                <a:solidFill>
                  <a:schemeClr val="tx2"/>
                </a:solidFill>
                <a:latin typeface="+mj-lt"/>
              </a:rPr>
              <a:pPr>
                <a:spcBef>
                  <a:spcPct val="0"/>
                </a:spcBef>
                <a:buSzTx/>
                <a:buFontTx/>
                <a:buNone/>
              </a:pPr>
              <a:t>45</a:t>
            </a:fld>
            <a:endParaRPr lang="en-US" altLang="en-US" sz="1600" dirty="0">
              <a:solidFill>
                <a:schemeClr val="tx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6014444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2A9BC2-17C4-BA4F-807D-C2CC3F4A7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F4BA1D-0ADC-DF4B-A73C-2DB515D873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Given a set of data points in the plane, (x1; y1); ….; (</a:t>
            </a:r>
            <a:r>
              <a:rPr lang="en-US" dirty="0" err="1"/>
              <a:t>xn</a:t>
            </a:r>
            <a:r>
              <a:rPr lang="en-US" dirty="0"/>
              <a:t>; </a:t>
            </a:r>
            <a:r>
              <a:rPr lang="en-US" dirty="0" err="1"/>
              <a:t>yn</a:t>
            </a:r>
            <a:r>
              <a:rPr lang="en-US" dirty="0"/>
              <a:t>), find an equation of the line y = mx + b that best describes the points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18D2E4-6B20-E145-A5A4-DB12C5C45F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777039"/>
            <a:ext cx="3669966" cy="3669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79608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E93277-83FE-494D-B14D-C85719589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5E7EB7-C7E1-224E-9F89-6422B98486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does the best mean? (In terms of a best t line.)</a:t>
            </a:r>
          </a:p>
          <a:p>
            <a:r>
              <a:rPr lang="en-US" dirty="0"/>
              <a:t>It is the line which minimizes the sum-of-squares error: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78D150-1DCC-224D-B92E-AC25D994CC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0421" y="2687388"/>
            <a:ext cx="2493983" cy="8739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32DAB1D-80BA-594A-B093-DA6FE7A5C8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280149"/>
            <a:ext cx="3793958" cy="4426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73276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D534B8-0C7D-9648-A1CA-E618B3DDA4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0CD9A3-EF22-BB41-8864-F891B06477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417638"/>
            <a:ext cx="8229600" cy="4869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41708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2A9BC2-17C4-BA4F-807D-C2CC3F4A7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F4BA1D-0ADC-DF4B-A73C-2DB515D873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Given a set of data points in the plane, (x1; y1); ….; (</a:t>
            </a:r>
            <a:r>
              <a:rPr lang="en-US" dirty="0" err="1"/>
              <a:t>xn</a:t>
            </a:r>
            <a:r>
              <a:rPr lang="en-US" dirty="0"/>
              <a:t>; </a:t>
            </a:r>
            <a:r>
              <a:rPr lang="en-US" dirty="0" err="1"/>
              <a:t>yn</a:t>
            </a:r>
            <a:r>
              <a:rPr lang="en-US" dirty="0"/>
              <a:t>), find an equation of the line y = mx + b that best describes the points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18D2E4-6B20-E145-A5A4-DB12C5C45F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777039"/>
            <a:ext cx="3669966" cy="36699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A03F7C3-C797-274B-9902-91219AFF36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5940" y="2613901"/>
            <a:ext cx="3615323" cy="41937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12788AC-AADE-D349-B2B9-2975BA7253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3781" y="5642990"/>
            <a:ext cx="2472406" cy="483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0224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AE6E4E-9FD4-884B-85E9-DDDC4F321C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6BFE36-5046-9845-B7A8-44C3B43471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70794"/>
            <a:ext cx="8229600" cy="3613440"/>
          </a:xfrm>
        </p:spPr>
        <p:txBody>
          <a:bodyPr>
            <a:normAutofit/>
          </a:bodyPr>
          <a:lstStyle/>
          <a:p>
            <a:r>
              <a:rPr lang="en-US" dirty="0"/>
              <a:t>Clustering is the task of grouping a set of objects in such a way that objects in the same group (called a cluster) are more similar (in some sense) to each other than to those in other clusters</a:t>
            </a:r>
          </a:p>
          <a:p>
            <a:r>
              <a:rPr lang="en-US" dirty="0"/>
              <a:t>Popular notions of clusters include </a:t>
            </a:r>
            <a:r>
              <a:rPr lang="en-US" b="1" dirty="0"/>
              <a:t>groups with small distances</a:t>
            </a:r>
            <a:r>
              <a:rPr lang="en-US" dirty="0"/>
              <a:t> between cluster members or </a:t>
            </a:r>
            <a:r>
              <a:rPr lang="en-US" b="1" dirty="0"/>
              <a:t>dense areas</a:t>
            </a:r>
            <a:r>
              <a:rPr lang="en-US" dirty="0"/>
              <a:t> of the data space</a:t>
            </a:r>
          </a:p>
          <a:p>
            <a:pPr lvl="1"/>
            <a:r>
              <a:rPr lang="en-US" dirty="0"/>
              <a:t>K-mean: partition </a:t>
            </a:r>
            <a:r>
              <a:rPr lang="en-US" i="1" dirty="0"/>
              <a:t>n</a:t>
            </a:r>
            <a:r>
              <a:rPr lang="en-US" dirty="0"/>
              <a:t> observations into </a:t>
            </a:r>
            <a:r>
              <a:rPr lang="en-US" i="1" dirty="0"/>
              <a:t>k</a:t>
            </a:r>
            <a:r>
              <a:rPr lang="en-US" dirty="0"/>
              <a:t> clusters</a:t>
            </a:r>
          </a:p>
          <a:p>
            <a:pPr lvl="1"/>
            <a:r>
              <a:rPr lang="en-US" dirty="0"/>
              <a:t>DBSCAN: density based clustering algorithm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918753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A2F5D1-2CF8-C540-924E-D64B5553D4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529416"/>
            <a:ext cx="8229600" cy="1905115"/>
          </a:xfrm>
        </p:spPr>
        <p:txBody>
          <a:bodyPr>
            <a:normAutofit/>
          </a:bodyPr>
          <a:lstStyle/>
          <a:p>
            <a:r>
              <a:rPr lang="en-US" dirty="0">
                <a:latin typeface="+mj-lt"/>
              </a:rPr>
              <a:t>Assignment 6 </a:t>
            </a: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BF321DAC-AA7C-6546-B5AB-50662A987B09}"/>
              </a:ext>
            </a:extLst>
          </p:cNvPr>
          <p:cNvSpPr txBox="1">
            <a:spLocks/>
          </p:cNvSpPr>
          <p:nvPr/>
        </p:nvSpPr>
        <p:spPr bwMode="auto">
          <a:xfrm>
            <a:off x="457200" y="6356350"/>
            <a:ext cx="1397863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spcBef>
                <a:spcPct val="20000"/>
              </a:spcBef>
              <a:buSzPct val="120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Geneva" panose="020B0503030404040204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  <a:cs typeface="Geneva" panose="020B0503030404040204" pitchFamily="34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5pPr>
            <a:lvl6pPr marL="2514600" indent="-228600" algn="l" defTabSz="457200" rtl="0" eaLnBrk="0" fontAlgn="base" latinLnBrk="0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6pPr>
            <a:lvl7pPr marL="2971800" indent="-228600" algn="l" defTabSz="457200" rtl="0" eaLnBrk="0" fontAlgn="base" latinLnBrk="0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7pPr>
            <a:lvl8pPr marL="3429000" indent="-228600" algn="l" defTabSz="457200" rtl="0" eaLnBrk="0" fontAlgn="base" latinLnBrk="0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8pPr>
            <a:lvl9pPr marL="3886200" indent="-228600" algn="l" defTabSz="457200" rtl="0" eaLnBrk="0" fontAlgn="base" latinLnBrk="0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fld id="{B7681DB8-3A2A-2547-A69F-B5EA3FF9E6E5}" type="slidenum">
              <a:rPr lang="en-US" altLang="en-US" sz="1600" smtClean="0">
                <a:solidFill>
                  <a:schemeClr val="tx2"/>
                </a:solidFill>
                <a:latin typeface="+mj-lt"/>
              </a:rPr>
              <a:pPr>
                <a:spcBef>
                  <a:spcPct val="0"/>
                </a:spcBef>
                <a:buSzTx/>
                <a:buFontTx/>
                <a:buNone/>
              </a:pPr>
              <a:t>50</a:t>
            </a:fld>
            <a:endParaRPr lang="en-US" altLang="en-US" sz="1600" dirty="0">
              <a:solidFill>
                <a:schemeClr val="tx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3130583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224183-B2F6-5542-9E90-39B0CE312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 6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01790A-C412-BA4E-841A-DBB0A3CDE7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During today's lecture, we learned about k-means clustering. </a:t>
            </a:r>
          </a:p>
          <a:p>
            <a:r>
              <a:rPr lang="en-US" dirty="0"/>
              <a:t>In the previous assignment, we learned to use </a:t>
            </a:r>
            <a:r>
              <a:rPr lang="en-US" dirty="0" err="1"/>
              <a:t>PySpark's</a:t>
            </a:r>
            <a:r>
              <a:rPr lang="en-US" dirty="0"/>
              <a:t> parallel versions of the map and reduce functions. </a:t>
            </a:r>
          </a:p>
          <a:p>
            <a:r>
              <a:rPr lang="en-US" dirty="0"/>
              <a:t>In this assignment, we will be implementing the k-means algorithm in parallel with </a:t>
            </a:r>
            <a:r>
              <a:rPr lang="en-US" dirty="0" err="1"/>
              <a:t>PySpark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798602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75689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AE6E4E-9FD4-884B-85E9-DDDC4F321C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6BFE36-5046-9845-B7A8-44C3B43471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70794"/>
            <a:ext cx="8229600" cy="747577"/>
          </a:xfrm>
        </p:spPr>
        <p:txBody>
          <a:bodyPr>
            <a:normAutofit/>
          </a:bodyPr>
          <a:lstStyle/>
          <a:p>
            <a:r>
              <a:rPr lang="en-US" dirty="0"/>
              <a:t>Unsatisfactory k-means for clustering the Iris flower dataset 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C1263B-1BC2-9C4F-B355-918917EAA9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741" y="2226404"/>
            <a:ext cx="8382000" cy="39243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454C174-F90A-414E-9D21-E81628223081}"/>
              </a:ext>
            </a:extLst>
          </p:cNvPr>
          <p:cNvSpPr/>
          <p:nvPr/>
        </p:nvSpPr>
        <p:spPr>
          <a:xfrm>
            <a:off x="304800" y="6358738"/>
            <a:ext cx="566110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</a:t>
            </a:r>
            <a:r>
              <a:rPr lang="en-US" dirty="0" err="1"/>
              <a:t>Iris_flower_data_set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62150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0BB4CB-2C3E-0D49-AC26-4AF5C9FE0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Distance Between Vectors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6F652A3-F5EF-0944-9A46-43176F73976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Let x = (x1, … , </a:t>
                </a:r>
                <a:r>
                  <a:rPr lang="en-US" dirty="0" err="1"/>
                  <a:t>xd</a:t>
                </a:r>
                <a:r>
                  <a:rPr lang="en-US" dirty="0"/>
                  <a:t> ) and y = (y1 , … , yd ) be vectors in R</a:t>
                </a:r>
              </a:p>
              <a:p>
                <a:r>
                  <a:rPr lang="en-US" b="1" dirty="0"/>
                  <a:t>Question:</a:t>
                </a:r>
                <a:r>
                  <a:rPr lang="en-US" dirty="0"/>
                  <a:t> What is the distance from x to y?</a:t>
                </a:r>
              </a:p>
              <a:p>
                <a:r>
                  <a:rPr lang="en-US" b="1" dirty="0"/>
                  <a:t>Answer:</a:t>
                </a:r>
                <a:r>
                  <a:rPr lang="en-US" dirty="0"/>
                  <a:t> It depends</a:t>
                </a:r>
              </a:p>
              <a:p>
                <a:pPr marL="0" indent="0">
                  <a:buNone/>
                </a:pPr>
                <a:r>
                  <a:rPr lang="en-US" dirty="0"/>
                  <a:t>	 </a:t>
                </a:r>
                <a:r>
                  <a:rPr lang="en-US" dirty="0" err="1"/>
                  <a:t>dist</a:t>
                </a:r>
                <a:r>
                  <a:rPr lang="en-US" dirty="0"/>
                  <a:t>(x, y) =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There are many choices for the norm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∎</m:t>
                        </m:r>
                      </m:e>
                    </m:d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6F652A3-F5EF-0944-9A46-43176F73976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0" t="-11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0F1A3599-A313-B14A-AA2F-E90C5FAE89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944" y="3845949"/>
            <a:ext cx="6645499" cy="3012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2614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0FC3F-A749-1C4B-A14A-81D698AB10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Estimators and Errors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A68B7EE-F5B8-F74D-A6E3-346D1FB5E09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8229600" cy="5019541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Let x = (x1, …, </a:t>
                </a:r>
                <a:r>
                  <a:rPr lang="en-US" dirty="0" err="1"/>
                  <a:t>xd</a:t>
                </a:r>
                <a:r>
                  <a:rPr lang="en-US" dirty="0"/>
                  <a:t>) and  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= (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1, ….,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be vectors in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endParaRPr lang="en-US" dirty="0"/>
              </a:p>
              <a:p>
                <a:r>
                  <a:rPr lang="en-US" dirty="0"/>
                  <a:t>Suppose that  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 is an estimator for x</a:t>
                </a:r>
              </a:p>
              <a:p>
                <a:r>
                  <a:rPr lang="en-US" b="1" dirty="0"/>
                  <a:t>Question: </a:t>
                </a:r>
                <a:r>
                  <a:rPr lang="en-US" dirty="0"/>
                  <a:t>How do we measure how good of an estimator 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is?</a:t>
                </a:r>
              </a:p>
              <a:p>
                <a:r>
                  <a:rPr lang="en-US" b="1" dirty="0"/>
                  <a:t>Answer: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</m:d>
                  </m:oMath>
                </a14:m>
                <a:r>
                  <a:rPr lang="en-US" dirty="0"/>
                  <a:t>, the distance from x to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endParaRPr lang="en-US" dirty="0"/>
              </a:p>
              <a:p>
                <a:r>
                  <a:rPr lang="en-US" b="1" dirty="0"/>
                  <a:t>Question: </a:t>
                </a:r>
                <a:r>
                  <a:rPr lang="en-US" dirty="0"/>
                  <a:t>Is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 good estimator for x if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b="1" dirty="0"/>
                  <a:t>Answer: </a:t>
                </a:r>
                <a:r>
                  <a:rPr lang="en-US" dirty="0"/>
                  <a:t>The specific application dictates what good means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A68B7EE-F5B8-F74D-A6E3-346D1FB5E09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229600" cy="5019541"/>
              </a:xfrm>
              <a:blipFill>
                <a:blip r:embed="rId2"/>
                <a:stretch>
                  <a:fillRect l="-1080" t="-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7CE62C2D-3BEB-4842-A104-FB1364D523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828" y="4213000"/>
            <a:ext cx="3352800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6089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027CF-3FFF-BD48-BB80-FB1FE79798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Estimators and Error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1CBF156-D844-4F43-A10C-574689C1F2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b="1" dirty="0"/>
                  <a:t>BETTER Question: </a:t>
                </a:r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1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2 are both estimators for x, which is better?</a:t>
                </a:r>
              </a:p>
              <a:p>
                <a:r>
                  <a:rPr lang="en-US" b="1" dirty="0">
                    <a:ea typeface="Cambria Math" panose="02040503050406030204" pitchFamily="18" charset="0"/>
                  </a:rPr>
                  <a:t>Answer: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1 estimates x better than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2 if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en-US" dirty="0"/>
                  <a:t> &lt;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1CBF156-D844-4F43-A10C-574689C1F2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0" t="-8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29164903"/>
      </p:ext>
    </p:extLst>
  </p:cSld>
  <p:clrMapOvr>
    <a:masterClrMapping/>
  </p:clrMapOvr>
</p:sld>
</file>

<file path=ppt/theme/theme1.xml><?xml version="1.0" encoding="utf-8"?>
<a:theme xmlns:a="http://schemas.openxmlformats.org/drawingml/2006/main" name="Title Screen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ontent: Meta Info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Fancy Pictures">
  <a:themeElements>
    <a:clrScheme name="UT Theme 2013-10-16">
      <a:dk1>
        <a:srgbClr val="3D3D3F"/>
      </a:dk1>
      <a:lt1>
        <a:srgbClr val="FFFFFF"/>
      </a:lt1>
      <a:dk2>
        <a:srgbClr val="515151"/>
      </a:dk2>
      <a:lt2>
        <a:srgbClr val="EBE7DA"/>
      </a:lt2>
      <a:accent1>
        <a:srgbClr val="416884"/>
      </a:accent1>
      <a:accent2>
        <a:srgbClr val="60376B"/>
      </a:accent2>
      <a:accent3>
        <a:srgbClr val="F82D31"/>
      </a:accent3>
      <a:accent4>
        <a:srgbClr val="FA6F1C"/>
      </a:accent4>
      <a:accent5>
        <a:srgbClr val="A8BE4A"/>
      </a:accent5>
      <a:accent6>
        <a:srgbClr val="4A8370"/>
      </a:accent6>
      <a:hlink>
        <a:srgbClr val="0D4467"/>
      </a:hlink>
      <a:folHlink>
        <a:srgbClr val="33547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Charts">
  <a:themeElements>
    <a:clrScheme name="UT Theme 2013-10-16">
      <a:dk1>
        <a:srgbClr val="3D3D3F"/>
      </a:dk1>
      <a:lt1>
        <a:srgbClr val="FFFFFF"/>
      </a:lt1>
      <a:dk2>
        <a:srgbClr val="515151"/>
      </a:dk2>
      <a:lt2>
        <a:srgbClr val="EBE7DA"/>
      </a:lt2>
      <a:accent1>
        <a:srgbClr val="416884"/>
      </a:accent1>
      <a:accent2>
        <a:srgbClr val="60376B"/>
      </a:accent2>
      <a:accent3>
        <a:srgbClr val="F82D31"/>
      </a:accent3>
      <a:accent4>
        <a:srgbClr val="FA6F1C"/>
      </a:accent4>
      <a:accent5>
        <a:srgbClr val="A8BE4A"/>
      </a:accent5>
      <a:accent6>
        <a:srgbClr val="4A8370"/>
      </a:accent6>
      <a:hlink>
        <a:srgbClr val="0D4467"/>
      </a:hlink>
      <a:folHlink>
        <a:srgbClr val="33547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8939</TotalTime>
  <Words>1781</Words>
  <Application>Microsoft Macintosh PowerPoint</Application>
  <PresentationFormat>On-screen Show (4:3)</PresentationFormat>
  <Paragraphs>166</Paragraphs>
  <Slides>52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52</vt:i4>
      </vt:variant>
    </vt:vector>
  </HeadingPairs>
  <TitlesOfParts>
    <vt:vector size="64" baseType="lpstr">
      <vt:lpstr>ＭＳ Ｐゴシック</vt:lpstr>
      <vt:lpstr>Arial</vt:lpstr>
      <vt:lpstr>Calibri</vt:lpstr>
      <vt:lpstr>Cambria Math</vt:lpstr>
      <vt:lpstr>Geneva</vt:lpstr>
      <vt:lpstr>Georgia</vt:lpstr>
      <vt:lpstr>Helvetica</vt:lpstr>
      <vt:lpstr>Roboto</vt:lpstr>
      <vt:lpstr>Title Screens</vt:lpstr>
      <vt:lpstr>Content: Meta Info</vt:lpstr>
      <vt:lpstr>Fancy Pictures</vt:lpstr>
      <vt:lpstr>Charts</vt:lpstr>
      <vt:lpstr>Lecture 6: Clustering and k-mean </vt:lpstr>
      <vt:lpstr>PowerPoint Presentation</vt:lpstr>
      <vt:lpstr>Today Outline</vt:lpstr>
      <vt:lpstr>Clustering </vt:lpstr>
      <vt:lpstr>Clustering</vt:lpstr>
      <vt:lpstr>Clustering</vt:lpstr>
      <vt:lpstr>Distance Between Vectors</vt:lpstr>
      <vt:lpstr>Estimators and Errors</vt:lpstr>
      <vt:lpstr>Estimators and Error</vt:lpstr>
      <vt:lpstr>Estimators and Error</vt:lpstr>
      <vt:lpstr>K-mean clustering</vt:lpstr>
      <vt:lpstr>Number of observations</vt:lpstr>
      <vt:lpstr>Cluster centroid</vt:lpstr>
      <vt:lpstr>Average distance from centroid</vt:lpstr>
      <vt:lpstr>Maximum distance from centroid</vt:lpstr>
      <vt:lpstr>Within cluster sum of squares</vt:lpstr>
      <vt:lpstr>Within cluster sum of squares</vt:lpstr>
      <vt:lpstr>Distances between cluster centroids</vt:lpstr>
      <vt:lpstr>k-means clustering</vt:lpstr>
      <vt:lpstr>k-means clustering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k-means clustering</vt:lpstr>
      <vt:lpstr>k-means clustering versus DBSCAN</vt:lpstr>
      <vt:lpstr>Finding k</vt:lpstr>
      <vt:lpstr>Elbow method</vt:lpstr>
      <vt:lpstr>Elbow method</vt:lpstr>
      <vt:lpstr>Linear Regression </vt:lpstr>
      <vt:lpstr>Linear regression </vt:lpstr>
      <vt:lpstr>Linear regression </vt:lpstr>
      <vt:lpstr>Linear regression</vt:lpstr>
      <vt:lpstr>Linear regression </vt:lpstr>
      <vt:lpstr>Assignment 6 </vt:lpstr>
      <vt:lpstr>Assignment 6</vt:lpstr>
      <vt:lpstr>PowerPoint Presentation</vt:lpstr>
    </vt:vector>
  </TitlesOfParts>
  <Company>University of Tennessee</Company>
  <LinksUpToDate>false</LinksUpToDate>
  <SharedDoc>false</SharedDoc>
  <HyperlinkBase/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UT PowerPoint Template 2015 ver 1</dc:title>
  <dc:creator>England, Susan Elizabeth</dc:creator>
  <cp:lastModifiedBy>Microsoft Office User</cp:lastModifiedBy>
  <cp:revision>190</cp:revision>
  <cp:lastPrinted>2018-06-20T03:10:16Z</cp:lastPrinted>
  <dcterms:created xsi:type="dcterms:W3CDTF">2014-12-02T19:58:44Z</dcterms:created>
  <dcterms:modified xsi:type="dcterms:W3CDTF">2020-02-07T19:24:48Z</dcterms:modified>
</cp:coreProperties>
</file>